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6" r:id="rId26"/>
    <p:sldId id="281" r:id="rId27"/>
    <p:sldId id="282" r:id="rId28"/>
    <p:sldId id="283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567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25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3ED031-E63F-9541-A982-D507D20C9846}" type="datetimeFigureOut">
              <a:rPr lang="en-US" smtClean="0"/>
              <a:t>4/9/20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8250FE-5397-F14B-9038-91E3F6A145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7558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8250FE-5397-F14B-9038-91E3F6A1457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4321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8250FE-5397-F14B-9038-91E3F6A1457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7334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u="sng" dirty="0"/>
              <a:t>Atomic Operations: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dirty="0"/>
              <a:t>An operation or set of operations is considers atomic, if it appears to the rest of the system as if it occurred at once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dirty="0"/>
              <a:t>Single step – “all or nothing”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dirty="0"/>
              <a:t>No intermediate state.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8250FE-5397-F14B-9038-91E3F6A1457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8941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8250FE-5397-F14B-9038-91E3F6A1457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1773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D8496D-5199-C846-837A-CF5324E6BD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145B9C-E3D3-7F43-B494-D20D63DA28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FC6BFF-310A-D042-AECA-EDD6CF434A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7615F-EF7B-2243-AF12-47B52C86C23E}" type="datetimeFigureOut">
              <a:rPr lang="en-US" smtClean="0"/>
              <a:t>4/9/20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2C9F43-5AFD-8043-8239-A97635827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256603-16AB-8B45-94BB-A4048D04E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8097B-CE52-3E41-B8CC-C4F48EC4E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0394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B4896-2210-C142-A4F7-74F059438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F76EB1-A548-8646-98AC-F943C801B8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09C14F-FD45-FF45-8789-C98271609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7615F-EF7B-2243-AF12-47B52C86C23E}" type="datetimeFigureOut">
              <a:rPr lang="en-US" smtClean="0"/>
              <a:t>4/9/20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F99752-DFCB-4945-AF38-D23BFE296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57EC8-BD54-1B4F-B76F-2F9365588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8097B-CE52-3E41-B8CC-C4F48EC4E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2384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2CC5526-F58B-4B48-A69F-456635A15B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355DE4-811A-AE4E-A019-A7E548923F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AEFAB6-BEE4-6C4B-BCC5-204689D1A3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7615F-EF7B-2243-AF12-47B52C86C23E}" type="datetimeFigureOut">
              <a:rPr lang="en-US" smtClean="0"/>
              <a:t>4/9/20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F990F8-B63D-C544-836D-CF6BE6596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99FA14-A56F-E545-B744-25C188FF3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8097B-CE52-3E41-B8CC-C4F48EC4E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0101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F3D146-7BFE-7644-BE60-7E4C9019BC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FAB28C-A080-054E-B415-A05DEE2464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FBE410-50BA-1346-B2D6-33D003514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7615F-EF7B-2243-AF12-47B52C86C23E}" type="datetimeFigureOut">
              <a:rPr lang="en-US" smtClean="0"/>
              <a:t>4/9/20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F005B2-D95B-2A4B-B28B-715A246B7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A060B1-766B-E74A-A997-A81F2F47A4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8097B-CE52-3E41-B8CC-C4F48EC4E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5636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081C5-7765-D24B-936E-29AA31E74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EF04C0-DE2D-7E4C-8FEB-FFE22FD8CB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3752F5-7D40-7648-833A-42FAFCEE4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7615F-EF7B-2243-AF12-47B52C86C23E}" type="datetimeFigureOut">
              <a:rPr lang="en-US" smtClean="0"/>
              <a:t>4/9/20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E22B34-4CD0-644B-A894-E186335A3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3EBE36-EA4C-7443-B1BE-81CC4041A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8097B-CE52-3E41-B8CC-C4F48EC4E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3196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D4886-C8F1-A04D-8EA2-F9E19B30C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DFE230-4D59-7048-8393-4489BB6D82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E62A29-5EB0-4342-A207-AC856CCDF2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9AABA0-811D-2446-8B10-E81B71BF6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7615F-EF7B-2243-AF12-47B52C86C23E}" type="datetimeFigureOut">
              <a:rPr lang="en-US" smtClean="0"/>
              <a:t>4/9/20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743B09-BB2C-C14E-AC6C-23C2E8182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931BCA-787F-E940-9970-D0B325C464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8097B-CE52-3E41-B8CC-C4F48EC4E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3285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5CD7F-C37C-1C48-8834-03A822B208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4A78F8-A564-E643-827F-A071DE0EDA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4CD40E-82B5-5C4C-8863-B0045E45AE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103397-EBDB-E64E-A642-395C1D8E78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20A0CC-D6FD-A64B-B93E-43E225040D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232E59-C3CC-0942-BF8D-85A93DBA4D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7615F-EF7B-2243-AF12-47B52C86C23E}" type="datetimeFigureOut">
              <a:rPr lang="en-US" smtClean="0"/>
              <a:t>4/9/20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5B3789A-BFA0-8340-A7FD-D52CFB06FD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D0552B-8606-2A4D-8609-7EC4860F3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8097B-CE52-3E41-B8CC-C4F48EC4E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597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736D5-2B05-7546-8544-026F6B0CCB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5D191C-98E6-A448-818B-3085CC08A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7615F-EF7B-2243-AF12-47B52C86C23E}" type="datetimeFigureOut">
              <a:rPr lang="en-US" smtClean="0"/>
              <a:t>4/9/20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0F620A-4B7A-B445-AD14-ADE9B6AF7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A3CE1E-6D1A-1449-BA0A-30B570004C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8097B-CE52-3E41-B8CC-C4F48EC4E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963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9B446B9-8C4A-8C42-8914-894E582D18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7615F-EF7B-2243-AF12-47B52C86C23E}" type="datetimeFigureOut">
              <a:rPr lang="en-US" smtClean="0"/>
              <a:t>4/9/20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499D24-F5EF-624C-9C1A-5FA877273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6A8408-23B1-1D48-BE37-08231F39D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8097B-CE52-3E41-B8CC-C4F48EC4E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746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8AE87B-9539-AE40-B266-33B2262E9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1E183-AF5F-D642-9010-916972C56E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CDA3A2-A5D9-7C47-AF46-946D7B16A3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9872C0-4DD5-0444-BE39-252570B09C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7615F-EF7B-2243-AF12-47B52C86C23E}" type="datetimeFigureOut">
              <a:rPr lang="en-US" smtClean="0"/>
              <a:t>4/9/20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8E117F-CB9D-2540-8ACD-09B3639B5F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4E915D-69AF-D941-B5D9-70C5689D6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8097B-CE52-3E41-B8CC-C4F48EC4E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985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BE78C-6908-2746-B764-F034E59431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CF25DDB-27C7-F544-8F52-101CE07F54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B30358-D73B-1B4C-8480-B1E1CB5332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EBC6A5-2D20-3F47-8BD2-FE0CBCD17C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7615F-EF7B-2243-AF12-47B52C86C23E}" type="datetimeFigureOut">
              <a:rPr lang="en-US" smtClean="0"/>
              <a:t>4/9/20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D3D025-A8C4-B944-A02A-DBBDAAB51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281C87-60D6-A248-A769-55F0F3ABF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8097B-CE52-3E41-B8CC-C4F48EC4E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307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52A5EBA-63A8-604F-A142-CC67F23FC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B83776-9C47-2547-8FCB-5C3173EEA1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A4B13E-D026-DC49-B719-1D5CEAF9C0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B7615F-EF7B-2243-AF12-47B52C86C23E}" type="datetimeFigureOut">
              <a:rPr lang="en-US" smtClean="0"/>
              <a:t>4/9/20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A6DB33-01EA-4445-99CF-BFDD0DEA0F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8B2F6-E979-DD4C-8B49-C4F0BC3FFC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18097B-CE52-3E41-B8CC-C4F48EC4E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792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ibm.com/tutorials/l-completely-fair-scheduler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hamlyidunil/Thread-and-performance/blob/master/src/main/java/org/techcr/thread/join/JoinCheck.java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hamlyidunil/Thread-and-performance/blob/master/src/main/java/org/techcr/thread/perfomance/latency/LatencyCheck.java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hamlyidunil/Thread-and-performance/blob/master/src/main/java/org/techcr/thread/perfomance/throughput/ThroughputCheck.java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chamlyidunil/Thread-and-performance/blob/master/src/main/java/org/techcr/thread/memory/share/ShareMemoryIssueCheck.java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hamlyidunil/Thread-and-performance/blob/master/src/main/java/org/techcr/thread/racecondition/ClassWithCriticalSection.java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hamlyidunil/Thread-and-performance/blob/master/src/main/java/org/techcr/thread/racecondition/atomic/operations/AtomicOperationCheck.java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hamlyidunil/Thread-and-performance/blob/master/src/main/java/org/techcr/thread/racecondition/atomic/operations/RaceConditionCheck.java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" Target="slide19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hamlyidunil/Thread-and-performance/blob/master/src/main/java/org/techcr/thread/deadlock/DeadlockIssueCheck.java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chamlyidunil/Thread-and-performance/blob/master/src/main/java/org/techcr/thread/deadlock/DeadlockFixCheck.java" TargetMode="Externa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hamlyidunil/Thread-and-performance/blob/master/src/main/java/org/techcr/thread/lock/reenterantlock/ReentrantLockCheck.java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chamlyidunil/Thread-and-performance/blob/master/src/main/java/org/techcr/thread/lock/reenterantlock/ReentrantReadWriteLockCheck.java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hamlyidunil/Thread-and-performance/blob/master/src/main/java/org/techcr/thread/lock/semaphore/SemaphoreCheck.java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hamlyidunil/Thread-and-performance/blob/master/src/main/java/org/techcr/thread/communication/WaitNotifyCheck.java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hamlyidunil/Thread-and-performance/blob/master/src/main/java/org/techcr/thread/interrup/ThreadInterruptedCheck.java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1637AE6-7C8D-324B-A427-5228B5FC8F43}"/>
              </a:ext>
            </a:extLst>
          </p:cNvPr>
          <p:cNvSpPr txBox="1"/>
          <p:nvPr/>
        </p:nvSpPr>
        <p:spPr>
          <a:xfrm>
            <a:off x="523982" y="277402"/>
            <a:ext cx="1093170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Why Threads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Responsiveness (web application) : Concurrency = multitasking</a:t>
            </a:r>
          </a:p>
          <a:p>
            <a:r>
              <a:rPr lang="en-US" sz="1400" dirty="0"/>
              <a:t>	One core can handle multiple threads.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Performance: Parallelism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F4FB94-CD36-5748-9BD9-35CD77451DE0}"/>
              </a:ext>
            </a:extLst>
          </p:cNvPr>
          <p:cNvSpPr/>
          <p:nvPr/>
        </p:nvSpPr>
        <p:spPr>
          <a:xfrm>
            <a:off x="523982" y="2400179"/>
            <a:ext cx="4992842" cy="17721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FEA9A6-4B6E-AA4C-8F7A-920365E70F1B}"/>
              </a:ext>
            </a:extLst>
          </p:cNvPr>
          <p:cNvSpPr txBox="1"/>
          <p:nvPr/>
        </p:nvSpPr>
        <p:spPr>
          <a:xfrm>
            <a:off x="523982" y="2400180"/>
            <a:ext cx="988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Memory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9AA69EA-E844-B84B-AFAC-A8005BFC5D47}"/>
              </a:ext>
            </a:extLst>
          </p:cNvPr>
          <p:cNvSpPr/>
          <p:nvPr/>
        </p:nvSpPr>
        <p:spPr>
          <a:xfrm>
            <a:off x="638282" y="3495570"/>
            <a:ext cx="1508760" cy="58967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Operating System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2EAA06E-8CB3-6B4F-B7B6-A50A26B0C4FF}"/>
              </a:ext>
            </a:extLst>
          </p:cNvPr>
          <p:cNvSpPr/>
          <p:nvPr/>
        </p:nvSpPr>
        <p:spPr>
          <a:xfrm>
            <a:off x="3271140" y="2834991"/>
            <a:ext cx="1508760" cy="58967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Instance Of application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76A76F8-EF51-0749-844D-041AD082AB26}"/>
              </a:ext>
            </a:extLst>
          </p:cNvPr>
          <p:cNvSpPr/>
          <p:nvPr/>
        </p:nvSpPr>
        <p:spPr>
          <a:xfrm>
            <a:off x="506895" y="4642851"/>
            <a:ext cx="7628556" cy="18994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/>
              <a:t>Disk / Hard Drive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66B00CA-AD1C-8A45-A534-C4E2E9EFF4FB}"/>
              </a:ext>
            </a:extLst>
          </p:cNvPr>
          <p:cNvSpPr/>
          <p:nvPr/>
        </p:nvSpPr>
        <p:spPr>
          <a:xfrm>
            <a:off x="758527" y="4904917"/>
            <a:ext cx="1508760" cy="58967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Application 1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80D981E-1BB5-9B4B-B6B1-467CAE2CC2C8}"/>
              </a:ext>
            </a:extLst>
          </p:cNvPr>
          <p:cNvSpPr/>
          <p:nvPr/>
        </p:nvSpPr>
        <p:spPr>
          <a:xfrm>
            <a:off x="758527" y="5688983"/>
            <a:ext cx="1508760" cy="58967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Application 2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AA8BDB4-F8BA-6746-BAB5-0BC2E814F778}"/>
              </a:ext>
            </a:extLst>
          </p:cNvPr>
          <p:cNvSpPr/>
          <p:nvPr/>
        </p:nvSpPr>
        <p:spPr>
          <a:xfrm>
            <a:off x="2404894" y="4904917"/>
            <a:ext cx="1508760" cy="58967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Photo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272636F-88F5-A14D-9B4B-57212BE41DE8}"/>
              </a:ext>
            </a:extLst>
          </p:cNvPr>
          <p:cNvCxnSpPr>
            <a:cxnSpLocks/>
          </p:cNvCxnSpPr>
          <p:nvPr/>
        </p:nvCxnSpPr>
        <p:spPr>
          <a:xfrm flipV="1">
            <a:off x="1579463" y="3495570"/>
            <a:ext cx="1835250" cy="136245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Group 69">
            <a:extLst>
              <a:ext uri="{FF2B5EF4-FFF2-40B4-BE49-F238E27FC236}">
                <a16:creationId xmlns:a16="http://schemas.microsoft.com/office/drawing/2014/main" id="{818DCF56-F264-7947-9AD3-2BCEA6664E11}"/>
              </a:ext>
            </a:extLst>
          </p:cNvPr>
          <p:cNvGrpSpPr/>
          <p:nvPr/>
        </p:nvGrpSpPr>
        <p:grpSpPr>
          <a:xfrm>
            <a:off x="6087979" y="2433128"/>
            <a:ext cx="2382054" cy="2009924"/>
            <a:chOff x="5209555" y="2113933"/>
            <a:chExt cx="1281702" cy="1213459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15580D7F-4403-4A4D-9385-D1E3780BD074}"/>
                </a:ext>
              </a:extLst>
            </p:cNvPr>
            <p:cNvSpPr/>
            <p:nvPr/>
          </p:nvSpPr>
          <p:spPr>
            <a:xfrm>
              <a:off x="5449961" y="2376531"/>
              <a:ext cx="800889" cy="64619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6586BFD-5C10-FD45-AE5F-BA370203EBC5}"/>
                </a:ext>
              </a:extLst>
            </p:cNvPr>
            <p:cNvSpPr/>
            <p:nvPr/>
          </p:nvSpPr>
          <p:spPr>
            <a:xfrm>
              <a:off x="5664065" y="2528980"/>
              <a:ext cx="354940" cy="3660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A48531AF-41BE-2545-9863-D2FE71BF3185}"/>
                </a:ext>
              </a:extLst>
            </p:cNvPr>
            <p:cNvGrpSpPr/>
            <p:nvPr/>
          </p:nvGrpSpPr>
          <p:grpSpPr>
            <a:xfrm>
              <a:off x="5724182" y="2113933"/>
              <a:ext cx="294823" cy="225882"/>
              <a:chOff x="5825186" y="2091345"/>
              <a:chExt cx="379764" cy="264698"/>
            </a:xfrm>
          </p:grpSpPr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BEDA399F-4B02-F648-9F3F-1460574CCDC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25186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B00D4DB1-CBE8-F749-A288-F4199A35014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10393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DC2701F8-EEFB-5042-B7C7-34B18F9F527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04950" y="2091345"/>
                <a:ext cx="0" cy="260303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A4EE4201-076F-7D44-9D3F-220B78B670BF}"/>
                </a:ext>
              </a:extLst>
            </p:cNvPr>
            <p:cNvGrpSpPr/>
            <p:nvPr/>
          </p:nvGrpSpPr>
          <p:grpSpPr>
            <a:xfrm>
              <a:off x="5697753" y="3101510"/>
              <a:ext cx="294823" cy="225882"/>
              <a:chOff x="5825186" y="2091345"/>
              <a:chExt cx="379764" cy="264698"/>
            </a:xfrm>
          </p:grpSpPr>
          <p:cxnSp>
            <p:nvCxnSpPr>
              <p:cNvPr id="58" name="Straight Connector 57">
                <a:extLst>
                  <a:ext uri="{FF2B5EF4-FFF2-40B4-BE49-F238E27FC236}">
                    <a16:creationId xmlns:a16="http://schemas.microsoft.com/office/drawing/2014/main" id="{775A7503-E5BE-1142-813D-6A370E5D9C4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25186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>
                <a:extLst>
                  <a:ext uri="{FF2B5EF4-FFF2-40B4-BE49-F238E27FC236}">
                    <a16:creationId xmlns:a16="http://schemas.microsoft.com/office/drawing/2014/main" id="{A02BC2CA-70B7-A747-9476-A5228281DFD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10393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>
                <a:extLst>
                  <a:ext uri="{FF2B5EF4-FFF2-40B4-BE49-F238E27FC236}">
                    <a16:creationId xmlns:a16="http://schemas.microsoft.com/office/drawing/2014/main" id="{4478818D-634A-6544-B110-3D12E5CDABD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04950" y="2091345"/>
                <a:ext cx="0" cy="260303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7E4780A8-F3D6-2942-A05E-B8F02986D2E1}"/>
                </a:ext>
              </a:extLst>
            </p:cNvPr>
            <p:cNvGrpSpPr/>
            <p:nvPr/>
          </p:nvGrpSpPr>
          <p:grpSpPr>
            <a:xfrm rot="16200000">
              <a:off x="5150264" y="2596882"/>
              <a:ext cx="324075" cy="205494"/>
              <a:chOff x="5825186" y="2091345"/>
              <a:chExt cx="379764" cy="264698"/>
            </a:xfrm>
          </p:grpSpPr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73EC9A41-7C6A-6E46-B2B0-13F2D531D8D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25186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DD01DB92-B5E4-B049-9CA7-2AF679D7F75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10393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5F82AFD-0568-0746-9EC7-FBDC2B48B0A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04950" y="2091345"/>
                <a:ext cx="0" cy="260303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64344D96-E3BE-8C4F-B318-E450CED753B3}"/>
                </a:ext>
              </a:extLst>
            </p:cNvPr>
            <p:cNvGrpSpPr/>
            <p:nvPr/>
          </p:nvGrpSpPr>
          <p:grpSpPr>
            <a:xfrm rot="16200000">
              <a:off x="6226472" y="2625839"/>
              <a:ext cx="324075" cy="205494"/>
              <a:chOff x="5825186" y="2091345"/>
              <a:chExt cx="379764" cy="264698"/>
            </a:xfrm>
          </p:grpSpPr>
          <p:cxnSp>
            <p:nvCxnSpPr>
              <p:cNvPr id="66" name="Straight Connector 65">
                <a:extLst>
                  <a:ext uri="{FF2B5EF4-FFF2-40B4-BE49-F238E27FC236}">
                    <a16:creationId xmlns:a16="http://schemas.microsoft.com/office/drawing/2014/main" id="{D9B9FDA9-02E2-3B44-85B7-B1AB05CDA6D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25186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>
                <a:extLst>
                  <a:ext uri="{FF2B5EF4-FFF2-40B4-BE49-F238E27FC236}">
                    <a16:creationId xmlns:a16="http://schemas.microsoft.com/office/drawing/2014/main" id="{2AF5B5D8-5512-1F43-8C3B-0152FC66B3B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10393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FF69C322-1F4D-4648-8299-2349046690F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04950" y="2091345"/>
                <a:ext cx="0" cy="260303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2" name="TextBox 71">
            <a:extLst>
              <a:ext uri="{FF2B5EF4-FFF2-40B4-BE49-F238E27FC236}">
                <a16:creationId xmlns:a16="http://schemas.microsoft.com/office/drawing/2014/main" id="{C97CA4C3-7ECB-A04C-AC4C-BBE824F8EC91}"/>
              </a:ext>
            </a:extLst>
          </p:cNvPr>
          <p:cNvSpPr txBox="1"/>
          <p:nvPr/>
        </p:nvSpPr>
        <p:spPr>
          <a:xfrm>
            <a:off x="523982" y="1513590"/>
            <a:ext cx="57822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u="sng" dirty="0"/>
              <a:t>How OS execute application:</a:t>
            </a:r>
          </a:p>
          <a:p>
            <a:r>
              <a:rPr lang="en-US" sz="1400" dirty="0"/>
              <a:t>Access file from disk and create instance of application in memory</a:t>
            </a:r>
          </a:p>
          <a:p>
            <a:r>
              <a:rPr lang="en-US" sz="1400" dirty="0"/>
              <a:t>Reference : </a:t>
            </a:r>
            <a:r>
              <a:rPr lang="en-US" sz="1400" dirty="0">
                <a:hlinkClick r:id="rId2"/>
              </a:rPr>
              <a:t>https://developer.ibm.com/tutorials/l-completely-fair-scheduler/</a:t>
            </a:r>
            <a:endParaRPr lang="en-US" sz="1400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B751D3D4-1E95-0A4E-BB41-22312D73620A}"/>
              </a:ext>
            </a:extLst>
          </p:cNvPr>
          <p:cNvSpPr txBox="1"/>
          <p:nvPr/>
        </p:nvSpPr>
        <p:spPr>
          <a:xfrm>
            <a:off x="8909196" y="4714963"/>
            <a:ext cx="2758319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/>
              <a:t>Instance of application we called as</a:t>
            </a:r>
          </a:p>
          <a:p>
            <a:r>
              <a:rPr lang="en-US" sz="1400" dirty="0"/>
              <a:t>Process ( Context)</a:t>
            </a:r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0ADA0CDD-80B5-AE4A-98C7-0F72C24550D5}"/>
              </a:ext>
            </a:extLst>
          </p:cNvPr>
          <p:cNvCxnSpPr>
            <a:cxnSpLocks/>
            <a:stCxn id="73" idx="1"/>
          </p:cNvCxnSpPr>
          <p:nvPr/>
        </p:nvCxnSpPr>
        <p:spPr>
          <a:xfrm flipH="1" flipV="1">
            <a:off x="4779900" y="3517459"/>
            <a:ext cx="4129296" cy="1459114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TextBox 106">
            <a:extLst>
              <a:ext uri="{FF2B5EF4-FFF2-40B4-BE49-F238E27FC236}">
                <a16:creationId xmlns:a16="http://schemas.microsoft.com/office/drawing/2014/main" id="{5C541B2A-1A99-4740-9318-A3878E40D533}"/>
              </a:ext>
            </a:extLst>
          </p:cNvPr>
          <p:cNvSpPr txBox="1"/>
          <p:nvPr/>
        </p:nvSpPr>
        <p:spPr>
          <a:xfrm>
            <a:off x="7767949" y="2588396"/>
            <a:ext cx="4892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CPU</a:t>
            </a:r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24717F10-8F01-1542-8918-B1C2056D5A6B}"/>
              </a:ext>
            </a:extLst>
          </p:cNvPr>
          <p:cNvSpPr/>
          <p:nvPr/>
        </p:nvSpPr>
        <p:spPr>
          <a:xfrm>
            <a:off x="4051261" y="4900811"/>
            <a:ext cx="1508760" cy="58967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Music Player</a:t>
            </a:r>
          </a:p>
        </p:txBody>
      </p:sp>
    </p:spTree>
    <p:extLst>
      <p:ext uri="{BB962C8B-B14F-4D97-AF65-F5344CB8AC3E}">
        <p14:creationId xmlns:p14="http://schemas.microsoft.com/office/powerpoint/2010/main" val="40658536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CD6797-CDFE-A745-8AF1-1D8BED9B8A1B}"/>
              </a:ext>
            </a:extLst>
          </p:cNvPr>
          <p:cNvSpPr txBox="1"/>
          <p:nvPr/>
        </p:nvSpPr>
        <p:spPr>
          <a:xfrm>
            <a:off x="415637" y="263236"/>
            <a:ext cx="38398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Thread Coordination (join) </a:t>
            </a:r>
            <a:r>
              <a:rPr lang="en-US" sz="2000" b="1" u="sng" dirty="0" err="1"/>
              <a:t>Cont</a:t>
            </a:r>
            <a:r>
              <a:rPr lang="en-US" sz="2000" b="1" u="sng" dirty="0"/>
              <a:t>…: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99F677-28F0-2649-8525-6486C5DF2F71}"/>
              </a:ext>
            </a:extLst>
          </p:cNvPr>
          <p:cNvSpPr txBox="1"/>
          <p:nvPr/>
        </p:nvSpPr>
        <p:spPr>
          <a:xfrm>
            <a:off x="415637" y="663346"/>
            <a:ext cx="9457026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/>
              <a:t>Thread Coordination: Desired solution</a:t>
            </a:r>
          </a:p>
          <a:p>
            <a:r>
              <a:rPr lang="en-US" sz="2000" dirty="0"/>
              <a:t>Thread A runs in a loop in a loop and keeps checking thread B’s result is ready </a:t>
            </a:r>
          </a:p>
          <a:p>
            <a:r>
              <a:rPr lang="en-US" sz="2000" dirty="0"/>
              <a:t>We can use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 public final void join()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 public final void join(long miles, </a:t>
            </a:r>
            <a:r>
              <a:rPr lang="en-US" sz="2000" dirty="0" err="1"/>
              <a:t>int</a:t>
            </a:r>
            <a:r>
              <a:rPr lang="en-US" sz="2000" dirty="0"/>
              <a:t> </a:t>
            </a:r>
            <a:r>
              <a:rPr lang="en-US" sz="2000" dirty="0" err="1"/>
              <a:t>nanos</a:t>
            </a:r>
            <a:r>
              <a:rPr lang="en-US" sz="2000" dirty="0"/>
              <a:t>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 public final void join(long miles)</a:t>
            </a:r>
          </a:p>
          <a:p>
            <a:r>
              <a:rPr lang="en-US" sz="2000" dirty="0"/>
              <a:t>Reference: </a:t>
            </a:r>
            <a:r>
              <a:rPr lang="en-US" sz="2000" dirty="0">
                <a:hlinkClick r:id="rId2"/>
              </a:rPr>
              <a:t>JoinCheck.java</a:t>
            </a:r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b="1" u="sng" dirty="0"/>
              <a:t>Advantages: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More control over independent threads.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Safely collect and aggregate results.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Gracefully handle runaway threads using </a:t>
            </a:r>
            <a:r>
              <a:rPr lang="en-US" sz="2000" dirty="0" err="1"/>
              <a:t>Thread.join</a:t>
            </a:r>
            <a:r>
              <a:rPr lang="en-US" sz="2000" dirty="0"/>
              <a:t>(timeout)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88FA254-3DB1-C943-9315-34CA817D8CF6}"/>
              </a:ext>
            </a:extLst>
          </p:cNvPr>
          <p:cNvGrpSpPr/>
          <p:nvPr/>
        </p:nvGrpSpPr>
        <p:grpSpPr>
          <a:xfrm>
            <a:off x="7145050" y="1631007"/>
            <a:ext cx="4714875" cy="1201500"/>
            <a:chOff x="7145050" y="1631007"/>
            <a:chExt cx="4714875" cy="1201500"/>
          </a:xfrm>
        </p:grpSpPr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A9C2FB50-5CEC-144B-B967-AE05CE721010}"/>
                </a:ext>
              </a:extLst>
            </p:cNvPr>
            <p:cNvSpPr/>
            <p:nvPr/>
          </p:nvSpPr>
          <p:spPr>
            <a:xfrm>
              <a:off x="7145050" y="2310033"/>
              <a:ext cx="725476" cy="353294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Thread A </a:t>
              </a:r>
            </a:p>
          </p:txBody>
        </p:sp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4DBAE715-0E0D-714A-834A-1EB07DB2F593}"/>
                </a:ext>
              </a:extLst>
            </p:cNvPr>
            <p:cNvSpPr/>
            <p:nvPr/>
          </p:nvSpPr>
          <p:spPr>
            <a:xfrm>
              <a:off x="7958520" y="2310031"/>
              <a:ext cx="2073393" cy="353296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Thread B Doing work and complete</a:t>
              </a:r>
            </a:p>
          </p:txBody>
        </p: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2046BD1D-8C24-554E-BDDE-60B2E961DDC0}"/>
                </a:ext>
              </a:extLst>
            </p:cNvPr>
            <p:cNvSpPr/>
            <p:nvPr/>
          </p:nvSpPr>
          <p:spPr>
            <a:xfrm>
              <a:off x="7145050" y="1631007"/>
              <a:ext cx="1241713" cy="353294"/>
            </a:xfrm>
            <a:prstGeom prst="roundRect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Thread A check and goes to sleep</a:t>
              </a:r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E85A8DAA-ED04-1044-84FE-242C710460E2}"/>
                </a:ext>
              </a:extLst>
            </p:cNvPr>
            <p:cNvCxnSpPr>
              <a:cxnSpLocks/>
            </p:cNvCxnSpPr>
            <p:nvPr/>
          </p:nvCxnSpPr>
          <p:spPr>
            <a:xfrm>
              <a:off x="7507788" y="1984303"/>
              <a:ext cx="0" cy="325728"/>
            </a:xfrm>
            <a:prstGeom prst="straightConnector1">
              <a:avLst/>
            </a:prstGeom>
            <a:ln w="635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5D362237-0CA3-2142-AC2E-62E4FB06BED6}"/>
                </a:ext>
              </a:extLst>
            </p:cNvPr>
            <p:cNvSpPr/>
            <p:nvPr/>
          </p:nvSpPr>
          <p:spPr>
            <a:xfrm>
              <a:off x="9872663" y="1631007"/>
              <a:ext cx="1241713" cy="353294"/>
            </a:xfrm>
            <a:prstGeom prst="roundRect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Thread A Wakes up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DE19DDE2-FDB3-3845-92A0-70D46149D515}"/>
                </a:ext>
              </a:extLst>
            </p:cNvPr>
            <p:cNvCxnSpPr>
              <a:cxnSpLocks/>
            </p:cNvCxnSpPr>
            <p:nvPr/>
          </p:nvCxnSpPr>
          <p:spPr>
            <a:xfrm>
              <a:off x="10160500" y="1984301"/>
              <a:ext cx="0" cy="502376"/>
            </a:xfrm>
            <a:prstGeom prst="straightConnector1">
              <a:avLst/>
            </a:prstGeom>
            <a:ln w="635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FB28B9AE-0D31-4444-ABD7-9234D2DF3396}"/>
                </a:ext>
              </a:extLst>
            </p:cNvPr>
            <p:cNvSpPr/>
            <p:nvPr/>
          </p:nvSpPr>
          <p:spPr>
            <a:xfrm>
              <a:off x="10258626" y="2310033"/>
              <a:ext cx="855750" cy="353294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Thread A get result</a:t>
              </a: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03DBB55A-4EB1-C644-95E0-4E04965CF2A0}"/>
                </a:ext>
              </a:extLst>
            </p:cNvPr>
            <p:cNvCxnSpPr>
              <a:cxnSpLocks/>
            </p:cNvCxnSpPr>
            <p:nvPr/>
          </p:nvCxnSpPr>
          <p:spPr>
            <a:xfrm>
              <a:off x="7145050" y="2832507"/>
              <a:ext cx="4714875" cy="0"/>
            </a:xfrm>
            <a:prstGeom prst="straightConnector1">
              <a:avLst/>
            </a:prstGeom>
            <a:ln w="635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591480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CD6797-CDFE-A745-8AF1-1D8BED9B8A1B}"/>
              </a:ext>
            </a:extLst>
          </p:cNvPr>
          <p:cNvSpPr txBox="1"/>
          <p:nvPr/>
        </p:nvSpPr>
        <p:spPr>
          <a:xfrm>
            <a:off x="415637" y="263236"/>
            <a:ext cx="1012405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Performance in multi threading:</a:t>
            </a:r>
          </a:p>
          <a:p>
            <a:r>
              <a:rPr lang="en-US" sz="2000" dirty="0"/>
              <a:t>Performance metrics depends on the use cases.</a:t>
            </a:r>
          </a:p>
          <a:p>
            <a:pPr lvl="1"/>
            <a:r>
              <a:rPr lang="en-US" sz="2000" dirty="0"/>
              <a:t>Latency: The time to completion of a task measured in times unit. ( Trading application)</a:t>
            </a:r>
          </a:p>
          <a:p>
            <a:pPr lvl="1"/>
            <a:r>
              <a:rPr lang="en-US" sz="2000" dirty="0"/>
              <a:t>Throughput: The amount of task completed in a give peridot. Measured in task / time unit.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F29E3C4-1E1F-324B-8BA0-50EC069876EC}"/>
              </a:ext>
            </a:extLst>
          </p:cNvPr>
          <p:cNvSpPr/>
          <p:nvPr/>
        </p:nvSpPr>
        <p:spPr>
          <a:xfrm>
            <a:off x="415637" y="2378871"/>
            <a:ext cx="5170776" cy="5143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TASK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0B7ABF1-1C6C-E04A-AFEA-447A7CE1C0AF}"/>
              </a:ext>
            </a:extLst>
          </p:cNvPr>
          <p:cNvCxnSpPr>
            <a:cxnSpLocks/>
          </p:cNvCxnSpPr>
          <p:nvPr/>
        </p:nvCxnSpPr>
        <p:spPr>
          <a:xfrm>
            <a:off x="415637" y="3193257"/>
            <a:ext cx="5170776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20F8FE6-7F0C-DB4D-8008-0AE15A1F2E22}"/>
              </a:ext>
            </a:extLst>
          </p:cNvPr>
          <p:cNvCxnSpPr>
            <a:cxnSpLocks/>
          </p:cNvCxnSpPr>
          <p:nvPr/>
        </p:nvCxnSpPr>
        <p:spPr>
          <a:xfrm>
            <a:off x="415637" y="3036095"/>
            <a:ext cx="0" cy="300037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2BA90D8-6F3C-0B4C-8506-5D1848F754BF}"/>
              </a:ext>
            </a:extLst>
          </p:cNvPr>
          <p:cNvCxnSpPr>
            <a:cxnSpLocks/>
          </p:cNvCxnSpPr>
          <p:nvPr/>
        </p:nvCxnSpPr>
        <p:spPr>
          <a:xfrm>
            <a:off x="5568662" y="3036095"/>
            <a:ext cx="0" cy="300037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952B6471-3D30-9B46-A7DF-9254712FC253}"/>
              </a:ext>
            </a:extLst>
          </p:cNvPr>
          <p:cNvSpPr txBox="1"/>
          <p:nvPr/>
        </p:nvSpPr>
        <p:spPr>
          <a:xfrm>
            <a:off x="415637" y="1886711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Latency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1590B50-FFB8-FD43-92FF-4AD074DD5E35}"/>
              </a:ext>
            </a:extLst>
          </p:cNvPr>
          <p:cNvSpPr txBox="1"/>
          <p:nvPr/>
        </p:nvSpPr>
        <p:spPr>
          <a:xfrm>
            <a:off x="1614488" y="3264694"/>
            <a:ext cx="1093857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Latency = 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8CE30F8-8303-A846-9617-DD644BBC3991}"/>
              </a:ext>
            </a:extLst>
          </p:cNvPr>
          <p:cNvSpPr/>
          <p:nvPr/>
        </p:nvSpPr>
        <p:spPr>
          <a:xfrm>
            <a:off x="7583200" y="2232425"/>
            <a:ext cx="1375064" cy="292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TASK 1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19D659B-C6BA-F444-B88C-A1035B80E255}"/>
              </a:ext>
            </a:extLst>
          </p:cNvPr>
          <p:cNvSpPr/>
          <p:nvPr/>
        </p:nvSpPr>
        <p:spPr>
          <a:xfrm>
            <a:off x="7583200" y="2600328"/>
            <a:ext cx="1375064" cy="292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TASK 2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D699536-4268-CB40-BEBA-FC0D045C7B0E}"/>
              </a:ext>
            </a:extLst>
          </p:cNvPr>
          <p:cNvSpPr/>
          <p:nvPr/>
        </p:nvSpPr>
        <p:spPr>
          <a:xfrm>
            <a:off x="7583200" y="3599263"/>
            <a:ext cx="1375064" cy="292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TASK N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46F610D-7B82-5143-84DC-5086685BF6E6}"/>
              </a:ext>
            </a:extLst>
          </p:cNvPr>
          <p:cNvCxnSpPr>
            <a:cxnSpLocks/>
          </p:cNvCxnSpPr>
          <p:nvPr/>
        </p:nvCxnSpPr>
        <p:spPr>
          <a:xfrm>
            <a:off x="7583200" y="4180287"/>
            <a:ext cx="1375064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3B550A1-F1E7-DF49-AFE7-5F72020CC454}"/>
              </a:ext>
            </a:extLst>
          </p:cNvPr>
          <p:cNvCxnSpPr/>
          <p:nvPr/>
        </p:nvCxnSpPr>
        <p:spPr>
          <a:xfrm>
            <a:off x="7583200" y="4030269"/>
            <a:ext cx="0" cy="300037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C1FD029-87F5-FD4C-869A-1BA0E74E273D}"/>
              </a:ext>
            </a:extLst>
          </p:cNvPr>
          <p:cNvCxnSpPr/>
          <p:nvPr/>
        </p:nvCxnSpPr>
        <p:spPr>
          <a:xfrm>
            <a:off x="8950038" y="4023128"/>
            <a:ext cx="0" cy="300037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07986EC7-48D4-7142-BB09-A7F2E3C7D039}"/>
              </a:ext>
            </a:extLst>
          </p:cNvPr>
          <p:cNvSpPr txBox="1"/>
          <p:nvPr/>
        </p:nvSpPr>
        <p:spPr>
          <a:xfrm>
            <a:off x="7752737" y="4318823"/>
            <a:ext cx="1035989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200" dirty="0"/>
              <a:t>Latency = T/N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64B556B1-A870-BE46-9149-CF99AF74C460}"/>
              </a:ext>
            </a:extLst>
          </p:cNvPr>
          <p:cNvCxnSpPr>
            <a:cxnSpLocks/>
          </p:cNvCxnSpPr>
          <p:nvPr/>
        </p:nvCxnSpPr>
        <p:spPr>
          <a:xfrm>
            <a:off x="8270731" y="3039666"/>
            <a:ext cx="0" cy="457200"/>
          </a:xfrm>
          <a:prstGeom prst="line">
            <a:avLst/>
          </a:prstGeom>
          <a:ln w="889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A5864BD0-0300-B34F-A58E-07E89E6580AF}"/>
              </a:ext>
            </a:extLst>
          </p:cNvPr>
          <p:cNvSpPr txBox="1"/>
          <p:nvPr/>
        </p:nvSpPr>
        <p:spPr>
          <a:xfrm>
            <a:off x="282287" y="4611297"/>
            <a:ext cx="892761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Theoretical reduction of latency by N = Performance improvement by a factor of N</a:t>
            </a:r>
          </a:p>
          <a:p>
            <a:r>
              <a:rPr lang="en-US" sz="2000" b="1" dirty="0"/>
              <a:t>Here N = number of cores </a:t>
            </a:r>
            <a:r>
              <a:rPr lang="en-US" sz="2000" dirty="0"/>
              <a:t>(OS Manage context switch properly.)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Condition: # thread = # of cores is optimal only if all threads are runnable and can run without interruption. (no I/O blocking calls / sleep </a:t>
            </a:r>
            <a:r>
              <a:rPr lang="en-US" sz="2000" dirty="0" err="1"/>
              <a:t>etc</a:t>
            </a:r>
            <a:r>
              <a:rPr lang="en-US" sz="2000" dirty="0"/>
              <a:t>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Assumption is nothing else running that consumes lot of CPU</a:t>
            </a:r>
          </a:p>
          <a:p>
            <a:r>
              <a:rPr lang="en-US" sz="2000" dirty="0"/>
              <a:t>Reference: </a:t>
            </a:r>
            <a:r>
              <a:rPr lang="en-US" sz="2000" dirty="0">
                <a:hlinkClick r:id="rId2"/>
              </a:rPr>
              <a:t>LatencyCheck.java</a:t>
            </a:r>
            <a:endParaRPr lang="en-US" sz="200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DCDA8F9-E316-1543-8E04-7CEF891C751B}"/>
              </a:ext>
            </a:extLst>
          </p:cNvPr>
          <p:cNvSpPr/>
          <p:nvPr/>
        </p:nvSpPr>
        <p:spPr>
          <a:xfrm>
            <a:off x="9209904" y="4611297"/>
            <a:ext cx="1034234" cy="2821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TASK 1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6825AD5-C815-D940-B6D4-C46683E91AA9}"/>
              </a:ext>
            </a:extLst>
          </p:cNvPr>
          <p:cNvSpPr/>
          <p:nvPr/>
        </p:nvSpPr>
        <p:spPr>
          <a:xfrm>
            <a:off x="9209904" y="4979200"/>
            <a:ext cx="1034234" cy="2821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TASK 2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10B9DEB-3951-B14D-8C79-736253C0F359}"/>
              </a:ext>
            </a:extLst>
          </p:cNvPr>
          <p:cNvSpPr/>
          <p:nvPr/>
        </p:nvSpPr>
        <p:spPr>
          <a:xfrm>
            <a:off x="9209904" y="5978135"/>
            <a:ext cx="1034234" cy="2821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TASK N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73EF6B7F-05C5-FB43-812F-95C1E51B4694}"/>
              </a:ext>
            </a:extLst>
          </p:cNvPr>
          <p:cNvCxnSpPr>
            <a:cxnSpLocks/>
          </p:cNvCxnSpPr>
          <p:nvPr/>
        </p:nvCxnSpPr>
        <p:spPr>
          <a:xfrm>
            <a:off x="9725985" y="5454921"/>
            <a:ext cx="0" cy="440483"/>
          </a:xfrm>
          <a:prstGeom prst="line">
            <a:avLst/>
          </a:prstGeom>
          <a:ln w="889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3FCF312D-6921-9547-9CA2-CC7DE15C5A0D}"/>
              </a:ext>
            </a:extLst>
          </p:cNvPr>
          <p:cNvSpPr/>
          <p:nvPr/>
        </p:nvSpPr>
        <p:spPr>
          <a:xfrm>
            <a:off x="10903094" y="4611297"/>
            <a:ext cx="1034234" cy="2821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CORE 1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08DF3832-95DC-EC41-8431-C396079B9D71}"/>
              </a:ext>
            </a:extLst>
          </p:cNvPr>
          <p:cNvSpPr/>
          <p:nvPr/>
        </p:nvSpPr>
        <p:spPr>
          <a:xfrm>
            <a:off x="10903094" y="4979200"/>
            <a:ext cx="1034234" cy="2821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CORE 2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D302895-E857-1B43-8ACE-6CE7AC20082A}"/>
              </a:ext>
            </a:extLst>
          </p:cNvPr>
          <p:cNvSpPr/>
          <p:nvPr/>
        </p:nvSpPr>
        <p:spPr>
          <a:xfrm>
            <a:off x="10903094" y="5978135"/>
            <a:ext cx="1034234" cy="2821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CORE N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146C1A2D-5BE3-AA48-85C8-5EB7EA54A9D9}"/>
              </a:ext>
            </a:extLst>
          </p:cNvPr>
          <p:cNvCxnSpPr>
            <a:cxnSpLocks/>
          </p:cNvCxnSpPr>
          <p:nvPr/>
        </p:nvCxnSpPr>
        <p:spPr>
          <a:xfrm>
            <a:off x="11419175" y="5454921"/>
            <a:ext cx="0" cy="440483"/>
          </a:xfrm>
          <a:prstGeom prst="line">
            <a:avLst/>
          </a:prstGeom>
          <a:ln w="889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2593921D-EA8B-5945-A81C-23393A33FCF9}"/>
              </a:ext>
            </a:extLst>
          </p:cNvPr>
          <p:cNvCxnSpPr>
            <a:cxnSpLocks/>
            <a:endCxn id="33" idx="1"/>
          </p:cNvCxnSpPr>
          <p:nvPr/>
        </p:nvCxnSpPr>
        <p:spPr>
          <a:xfrm>
            <a:off x="10244138" y="4747035"/>
            <a:ext cx="658956" cy="5354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D11E4806-C3F4-0F44-A76A-A0D0D95A38F1}"/>
              </a:ext>
            </a:extLst>
          </p:cNvPr>
          <p:cNvCxnSpPr>
            <a:cxnSpLocks/>
          </p:cNvCxnSpPr>
          <p:nvPr/>
        </p:nvCxnSpPr>
        <p:spPr>
          <a:xfrm>
            <a:off x="10244138" y="5114346"/>
            <a:ext cx="658956" cy="5354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2028BC5-16F6-CB40-A259-2D494E98F63E}"/>
              </a:ext>
            </a:extLst>
          </p:cNvPr>
          <p:cNvCxnSpPr>
            <a:cxnSpLocks/>
          </p:cNvCxnSpPr>
          <p:nvPr/>
        </p:nvCxnSpPr>
        <p:spPr>
          <a:xfrm>
            <a:off x="10244138" y="6127573"/>
            <a:ext cx="658956" cy="5354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84837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CD6797-CDFE-A745-8AF1-1D8BED9B8A1B}"/>
              </a:ext>
            </a:extLst>
          </p:cNvPr>
          <p:cNvSpPr txBox="1"/>
          <p:nvPr/>
        </p:nvSpPr>
        <p:spPr>
          <a:xfrm>
            <a:off x="415637" y="263236"/>
            <a:ext cx="51596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Inherit cost of Parallelization and Aggregation: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2EF906E-D1C6-B243-8F81-21A610B98FBE}"/>
              </a:ext>
            </a:extLst>
          </p:cNvPr>
          <p:cNvSpPr/>
          <p:nvPr/>
        </p:nvSpPr>
        <p:spPr>
          <a:xfrm>
            <a:off x="415637" y="878684"/>
            <a:ext cx="5170776" cy="51435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Breaking Task into multiple tasks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37FB161-84EB-F740-9D8C-6F6C7291B083}"/>
              </a:ext>
            </a:extLst>
          </p:cNvPr>
          <p:cNvSpPr/>
          <p:nvPr/>
        </p:nvSpPr>
        <p:spPr>
          <a:xfrm>
            <a:off x="415637" y="2031209"/>
            <a:ext cx="5170776" cy="51435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Thread Creation, passing tasks to thread</a:t>
            </a:r>
          </a:p>
        </p:txBody>
      </p:sp>
      <p:sp>
        <p:nvSpPr>
          <p:cNvPr id="2" name="Plus 1">
            <a:extLst>
              <a:ext uri="{FF2B5EF4-FFF2-40B4-BE49-F238E27FC236}">
                <a16:creationId xmlns:a16="http://schemas.microsoft.com/office/drawing/2014/main" id="{99557929-5506-754A-9B13-492C73371BEA}"/>
              </a:ext>
            </a:extLst>
          </p:cNvPr>
          <p:cNvSpPr/>
          <p:nvPr/>
        </p:nvSpPr>
        <p:spPr>
          <a:xfrm>
            <a:off x="2614410" y="1393034"/>
            <a:ext cx="762135" cy="638175"/>
          </a:xfrm>
          <a:prstGeom prst="mathPlus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ADB8271-796C-7B45-918F-4E637B900BD1}"/>
              </a:ext>
            </a:extLst>
          </p:cNvPr>
          <p:cNvSpPr/>
          <p:nvPr/>
        </p:nvSpPr>
        <p:spPr>
          <a:xfrm>
            <a:off x="415637" y="3271843"/>
            <a:ext cx="5170776" cy="51435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Time between </a:t>
            </a:r>
            <a:r>
              <a:rPr lang="en-US" dirty="0" err="1">
                <a:solidFill>
                  <a:schemeClr val="tx1"/>
                </a:solidFill>
              </a:rPr>
              <a:t>Tthread.start</a:t>
            </a:r>
            <a:r>
              <a:rPr lang="en-US" dirty="0">
                <a:solidFill>
                  <a:schemeClr val="tx1"/>
                </a:solidFill>
              </a:rPr>
              <a:t>() to thread getting scheduled </a:t>
            </a:r>
          </a:p>
        </p:txBody>
      </p:sp>
      <p:sp>
        <p:nvSpPr>
          <p:cNvPr id="7" name="Plus 6">
            <a:extLst>
              <a:ext uri="{FF2B5EF4-FFF2-40B4-BE49-F238E27FC236}">
                <a16:creationId xmlns:a16="http://schemas.microsoft.com/office/drawing/2014/main" id="{6428807C-61CA-B445-8D25-DC7EE1C4458E}"/>
              </a:ext>
            </a:extLst>
          </p:cNvPr>
          <p:cNvSpPr/>
          <p:nvPr/>
        </p:nvSpPr>
        <p:spPr>
          <a:xfrm>
            <a:off x="2614410" y="2633668"/>
            <a:ext cx="762135" cy="638175"/>
          </a:xfrm>
          <a:prstGeom prst="mathPlus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F40A44D-D69B-BB4E-B610-265688CCAB4B}"/>
              </a:ext>
            </a:extLst>
          </p:cNvPr>
          <p:cNvSpPr/>
          <p:nvPr/>
        </p:nvSpPr>
        <p:spPr>
          <a:xfrm>
            <a:off x="415637" y="4512477"/>
            <a:ext cx="5170776" cy="51435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Time unit the last thread finishes and signals</a:t>
            </a:r>
          </a:p>
        </p:txBody>
      </p:sp>
      <p:sp>
        <p:nvSpPr>
          <p:cNvPr id="9" name="Plus 8">
            <a:extLst>
              <a:ext uri="{FF2B5EF4-FFF2-40B4-BE49-F238E27FC236}">
                <a16:creationId xmlns:a16="http://schemas.microsoft.com/office/drawing/2014/main" id="{00F25419-2AF0-7148-B33E-F289C5792F4B}"/>
              </a:ext>
            </a:extLst>
          </p:cNvPr>
          <p:cNvSpPr/>
          <p:nvPr/>
        </p:nvSpPr>
        <p:spPr>
          <a:xfrm>
            <a:off x="2614410" y="3874302"/>
            <a:ext cx="762135" cy="638175"/>
          </a:xfrm>
          <a:prstGeom prst="mathPlus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4D5363A-2600-C644-BBBE-AA18DF45AF35}"/>
              </a:ext>
            </a:extLst>
          </p:cNvPr>
          <p:cNvSpPr/>
          <p:nvPr/>
        </p:nvSpPr>
        <p:spPr>
          <a:xfrm>
            <a:off x="6702137" y="888220"/>
            <a:ext cx="5170776" cy="51435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Time until the aggregation thread runs</a:t>
            </a:r>
          </a:p>
        </p:txBody>
      </p:sp>
      <p:sp>
        <p:nvSpPr>
          <p:cNvPr id="11" name="Plus 10">
            <a:extLst>
              <a:ext uri="{FF2B5EF4-FFF2-40B4-BE49-F238E27FC236}">
                <a16:creationId xmlns:a16="http://schemas.microsoft.com/office/drawing/2014/main" id="{505099AB-AB11-7B4D-AC70-828BEE65BC7B}"/>
              </a:ext>
            </a:extLst>
          </p:cNvPr>
          <p:cNvSpPr/>
          <p:nvPr/>
        </p:nvSpPr>
        <p:spPr>
          <a:xfrm>
            <a:off x="2614410" y="5114936"/>
            <a:ext cx="762135" cy="638175"/>
          </a:xfrm>
          <a:prstGeom prst="mathPlus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2260D58-0620-964B-A6B7-84C79F8FFDD7}"/>
              </a:ext>
            </a:extLst>
          </p:cNvPr>
          <p:cNvSpPr/>
          <p:nvPr/>
        </p:nvSpPr>
        <p:spPr>
          <a:xfrm>
            <a:off x="6702137" y="2031209"/>
            <a:ext cx="5170776" cy="51435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Aggregation of the sub result into a single artifact  </a:t>
            </a:r>
          </a:p>
        </p:txBody>
      </p:sp>
      <p:sp>
        <p:nvSpPr>
          <p:cNvPr id="13" name="Plus 12">
            <a:extLst>
              <a:ext uri="{FF2B5EF4-FFF2-40B4-BE49-F238E27FC236}">
                <a16:creationId xmlns:a16="http://schemas.microsoft.com/office/drawing/2014/main" id="{CFDD7DFD-12A0-8B4E-99B0-60DEA515FB51}"/>
              </a:ext>
            </a:extLst>
          </p:cNvPr>
          <p:cNvSpPr/>
          <p:nvPr/>
        </p:nvSpPr>
        <p:spPr>
          <a:xfrm>
            <a:off x="8900910" y="1393034"/>
            <a:ext cx="762135" cy="638175"/>
          </a:xfrm>
          <a:prstGeom prst="mathPlus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1933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CD6797-CDFE-A745-8AF1-1D8BED9B8A1B}"/>
              </a:ext>
            </a:extLst>
          </p:cNvPr>
          <p:cNvSpPr txBox="1"/>
          <p:nvPr/>
        </p:nvSpPr>
        <p:spPr>
          <a:xfrm>
            <a:off x="415637" y="263236"/>
            <a:ext cx="43520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Performance in multi threading </a:t>
            </a:r>
            <a:r>
              <a:rPr lang="en-US" sz="2000" b="1" u="sng" dirty="0" err="1"/>
              <a:t>Cont</a:t>
            </a:r>
            <a:r>
              <a:rPr lang="en-US" sz="2000" b="1" u="sng" dirty="0"/>
              <a:t>…: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0C0B8DD-86DA-2E48-892F-2EC19F338697}"/>
              </a:ext>
            </a:extLst>
          </p:cNvPr>
          <p:cNvSpPr txBox="1"/>
          <p:nvPr/>
        </p:nvSpPr>
        <p:spPr>
          <a:xfrm>
            <a:off x="415636" y="772286"/>
            <a:ext cx="902840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Throughput</a:t>
            </a:r>
          </a:p>
          <a:p>
            <a:r>
              <a:rPr lang="en-US" dirty="0"/>
              <a:t>Throughput is the number of tasks completed in a given peridot. </a:t>
            </a:r>
          </a:p>
          <a:p>
            <a:r>
              <a:rPr lang="en-US" dirty="0"/>
              <a:t>Measured in # tasks / time unit.</a:t>
            </a:r>
          </a:p>
          <a:p>
            <a:endParaRPr lang="en-US" dirty="0"/>
          </a:p>
          <a:p>
            <a:r>
              <a:rPr lang="en-US" dirty="0"/>
              <a:t>Best way to achieve: running tasks in paroral </a:t>
            </a:r>
          </a:p>
          <a:p>
            <a:r>
              <a:rPr lang="en-US" dirty="0"/>
              <a:t>Suitable for: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Tasks which are not interdependent ( one task no need to wait completion of another task)</a:t>
            </a:r>
          </a:p>
          <a:p>
            <a:r>
              <a:rPr lang="en-US" dirty="0"/>
              <a:t>Reference: </a:t>
            </a:r>
            <a:r>
              <a:rPr lang="en-US" dirty="0">
                <a:hlinkClick r:id="rId2"/>
              </a:rPr>
              <a:t>ThroughputCheck.java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84C616-CE63-8348-BC52-35EEC2E981A5}"/>
              </a:ext>
            </a:extLst>
          </p:cNvPr>
          <p:cNvSpPr txBox="1"/>
          <p:nvPr/>
        </p:nvSpPr>
        <p:spPr>
          <a:xfrm>
            <a:off x="415636" y="3052176"/>
            <a:ext cx="552401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Thread Pool: </a:t>
            </a:r>
          </a:p>
          <a:p>
            <a:r>
              <a:rPr lang="en-US" sz="2000" dirty="0"/>
              <a:t>JDK comes with few implementation of thread pool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Fix Thread pool executor. 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5E2AC003-1E0F-0541-B52D-7F091DC77BEF}"/>
              </a:ext>
            </a:extLst>
          </p:cNvPr>
          <p:cNvSpPr/>
          <p:nvPr/>
        </p:nvSpPr>
        <p:spPr>
          <a:xfrm>
            <a:off x="502679" y="4594858"/>
            <a:ext cx="985838" cy="42862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ABA840B-446C-244D-86D0-D92E8EF589B5}"/>
              </a:ext>
            </a:extLst>
          </p:cNvPr>
          <p:cNvSpPr/>
          <p:nvPr/>
        </p:nvSpPr>
        <p:spPr>
          <a:xfrm>
            <a:off x="2144875" y="4594856"/>
            <a:ext cx="985838" cy="42862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A710ED9C-1B7F-A94C-ABB7-760F768C8F04}"/>
              </a:ext>
            </a:extLst>
          </p:cNvPr>
          <p:cNvSpPr/>
          <p:nvPr/>
        </p:nvSpPr>
        <p:spPr>
          <a:xfrm>
            <a:off x="1488517" y="4687755"/>
            <a:ext cx="609599" cy="21431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3C403BC9-D599-464E-A0A0-DB18DAD7C3EC}"/>
              </a:ext>
            </a:extLst>
          </p:cNvPr>
          <p:cNvSpPr/>
          <p:nvPr/>
        </p:nvSpPr>
        <p:spPr>
          <a:xfrm>
            <a:off x="3787071" y="4594856"/>
            <a:ext cx="985838" cy="42862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TASK</a:t>
            </a: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BA4AFD5D-7C2A-9949-A805-B7F11B88A4FB}"/>
              </a:ext>
            </a:extLst>
          </p:cNvPr>
          <p:cNvSpPr/>
          <p:nvPr/>
        </p:nvSpPr>
        <p:spPr>
          <a:xfrm>
            <a:off x="3130713" y="4687755"/>
            <a:ext cx="609599" cy="21431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lternate Process 10">
            <a:extLst>
              <a:ext uri="{FF2B5EF4-FFF2-40B4-BE49-F238E27FC236}">
                <a16:creationId xmlns:a16="http://schemas.microsoft.com/office/drawing/2014/main" id="{46519C2B-7B50-3A4C-A017-CEC6E693B84B}"/>
              </a:ext>
            </a:extLst>
          </p:cNvPr>
          <p:cNvSpPr/>
          <p:nvPr/>
        </p:nvSpPr>
        <p:spPr>
          <a:xfrm>
            <a:off x="5895105" y="3899182"/>
            <a:ext cx="3271838" cy="2248598"/>
          </a:xfrm>
          <a:prstGeom prst="flowChartAlternateProcess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237AD3E-13F6-9E41-AD5D-59BB9C4ED71D}"/>
              </a:ext>
            </a:extLst>
          </p:cNvPr>
          <p:cNvSpPr txBox="1"/>
          <p:nvPr/>
        </p:nvSpPr>
        <p:spPr>
          <a:xfrm>
            <a:off x="8233995" y="3630304"/>
            <a:ext cx="9329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Thread Pool</a:t>
            </a:r>
          </a:p>
        </p:txBody>
      </p:sp>
      <p:sp>
        <p:nvSpPr>
          <p:cNvPr id="13" name="Alternate Process 12">
            <a:extLst>
              <a:ext uri="{FF2B5EF4-FFF2-40B4-BE49-F238E27FC236}">
                <a16:creationId xmlns:a16="http://schemas.microsoft.com/office/drawing/2014/main" id="{C5674A19-0B1F-AF44-9737-9F480DC37C99}"/>
              </a:ext>
            </a:extLst>
          </p:cNvPr>
          <p:cNvSpPr/>
          <p:nvPr/>
        </p:nvSpPr>
        <p:spPr>
          <a:xfrm>
            <a:off x="6255528" y="4309108"/>
            <a:ext cx="1175722" cy="592960"/>
          </a:xfrm>
          <a:prstGeom prst="flowChartAlternateProcess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Thread 1</a:t>
            </a:r>
          </a:p>
        </p:txBody>
      </p:sp>
      <p:sp>
        <p:nvSpPr>
          <p:cNvPr id="14" name="Alternate Process 13">
            <a:extLst>
              <a:ext uri="{FF2B5EF4-FFF2-40B4-BE49-F238E27FC236}">
                <a16:creationId xmlns:a16="http://schemas.microsoft.com/office/drawing/2014/main" id="{CB66A6ED-1D83-B548-81DF-C722BAA3EF1D}"/>
              </a:ext>
            </a:extLst>
          </p:cNvPr>
          <p:cNvSpPr/>
          <p:nvPr/>
        </p:nvSpPr>
        <p:spPr>
          <a:xfrm>
            <a:off x="7651381" y="4309108"/>
            <a:ext cx="1175722" cy="592960"/>
          </a:xfrm>
          <a:prstGeom prst="flowChartAlternateProcess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Thread 2</a:t>
            </a:r>
          </a:p>
        </p:txBody>
      </p:sp>
      <p:sp>
        <p:nvSpPr>
          <p:cNvPr id="15" name="Alternate Process 14">
            <a:extLst>
              <a:ext uri="{FF2B5EF4-FFF2-40B4-BE49-F238E27FC236}">
                <a16:creationId xmlns:a16="http://schemas.microsoft.com/office/drawing/2014/main" id="{5A913D4F-E74C-DB47-B91C-E9017FE27C44}"/>
              </a:ext>
            </a:extLst>
          </p:cNvPr>
          <p:cNvSpPr/>
          <p:nvPr/>
        </p:nvSpPr>
        <p:spPr>
          <a:xfrm>
            <a:off x="6249251" y="5280658"/>
            <a:ext cx="1175722" cy="592960"/>
          </a:xfrm>
          <a:prstGeom prst="flowChartAlternateProcess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Thread 3</a:t>
            </a:r>
          </a:p>
        </p:txBody>
      </p:sp>
      <p:sp>
        <p:nvSpPr>
          <p:cNvPr id="16" name="Alternate Process 15">
            <a:extLst>
              <a:ext uri="{FF2B5EF4-FFF2-40B4-BE49-F238E27FC236}">
                <a16:creationId xmlns:a16="http://schemas.microsoft.com/office/drawing/2014/main" id="{49506ACB-0ABF-C347-A5F5-0F62E091D2CA}"/>
              </a:ext>
            </a:extLst>
          </p:cNvPr>
          <p:cNvSpPr/>
          <p:nvPr/>
        </p:nvSpPr>
        <p:spPr>
          <a:xfrm>
            <a:off x="7651381" y="5280658"/>
            <a:ext cx="1175722" cy="592960"/>
          </a:xfrm>
          <a:prstGeom prst="flowChartAlternateProcess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Thread 4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9654C11-543D-0C49-B9DE-13FA35C49211}"/>
              </a:ext>
            </a:extLst>
          </p:cNvPr>
          <p:cNvCxnSpPr/>
          <p:nvPr/>
        </p:nvCxnSpPr>
        <p:spPr>
          <a:xfrm flipV="1">
            <a:off x="4803866" y="4466270"/>
            <a:ext cx="1445385" cy="22148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BE5B077-B56B-4B4E-AF5B-2015B84973FC}"/>
              </a:ext>
            </a:extLst>
          </p:cNvPr>
          <p:cNvCxnSpPr>
            <a:cxnSpLocks/>
          </p:cNvCxnSpPr>
          <p:nvPr/>
        </p:nvCxnSpPr>
        <p:spPr>
          <a:xfrm>
            <a:off x="4784257" y="4902069"/>
            <a:ext cx="1464994" cy="67506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65325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CD6797-CDFE-A745-8AF1-1D8BED9B8A1B}"/>
              </a:ext>
            </a:extLst>
          </p:cNvPr>
          <p:cNvSpPr txBox="1"/>
          <p:nvPr/>
        </p:nvSpPr>
        <p:spPr>
          <a:xfrm>
            <a:off x="415637" y="263236"/>
            <a:ext cx="35218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Data Sharing Between Threads.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CE66710-B9C4-F746-998B-9E5AA5CF0149}"/>
              </a:ext>
            </a:extLst>
          </p:cNvPr>
          <p:cNvSpPr txBox="1"/>
          <p:nvPr/>
        </p:nvSpPr>
        <p:spPr>
          <a:xfrm>
            <a:off x="415637" y="877973"/>
            <a:ext cx="494949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Stack: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Memory Region where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Method are called.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Arguments are passed.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Local variables are stored.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Stack + Instruction pointer = State of each threads execution.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7A8ADC-D5CC-3E42-81B6-C11A7A8A78D0}"/>
              </a:ext>
            </a:extLst>
          </p:cNvPr>
          <p:cNvSpPr txBox="1"/>
          <p:nvPr/>
        </p:nvSpPr>
        <p:spPr>
          <a:xfrm>
            <a:off x="384571" y="2524939"/>
            <a:ext cx="35839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Stack Memory allocation workflow:</a:t>
            </a:r>
          </a:p>
          <a:p>
            <a:endParaRPr lang="en-US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F1E4A2-7A68-614E-90CD-74F037FA0A0D}"/>
              </a:ext>
            </a:extLst>
          </p:cNvPr>
          <p:cNvSpPr txBox="1"/>
          <p:nvPr/>
        </p:nvSpPr>
        <p:spPr>
          <a:xfrm>
            <a:off x="2385465" y="3634627"/>
            <a:ext cx="2490857" cy="286232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void main(String[] </a:t>
            </a:r>
            <a:r>
              <a:rPr lang="en-US" dirty="0" err="1"/>
              <a:t>args</a:t>
            </a:r>
            <a:r>
              <a:rPr lang="en-US" dirty="0"/>
              <a:t>) {</a:t>
            </a:r>
          </a:p>
          <a:p>
            <a:r>
              <a:rPr lang="en-US" dirty="0"/>
              <a:t>      </a:t>
            </a:r>
            <a:r>
              <a:rPr lang="en-US" dirty="0" err="1"/>
              <a:t>int</a:t>
            </a:r>
            <a:r>
              <a:rPr lang="en-US" dirty="0"/>
              <a:t> x = 1;</a:t>
            </a:r>
          </a:p>
          <a:p>
            <a:r>
              <a:rPr lang="en-US" dirty="0"/>
              <a:t>      </a:t>
            </a:r>
            <a:r>
              <a:rPr lang="en-US" dirty="0" err="1"/>
              <a:t>int</a:t>
            </a:r>
            <a:r>
              <a:rPr lang="en-US" dirty="0"/>
              <a:t> y = 2;</a:t>
            </a:r>
          </a:p>
          <a:p>
            <a:r>
              <a:rPr lang="en-US" dirty="0"/>
              <a:t>      </a:t>
            </a:r>
            <a:r>
              <a:rPr lang="en-US" dirty="0" err="1"/>
              <a:t>int</a:t>
            </a:r>
            <a:r>
              <a:rPr lang="en-US" dirty="0"/>
              <a:t> result = sum(x, y);</a:t>
            </a:r>
          </a:p>
          <a:p>
            <a:r>
              <a:rPr lang="en-US" dirty="0"/>
              <a:t> }</a:t>
            </a:r>
          </a:p>
          <a:p>
            <a:endParaRPr lang="en-US" dirty="0"/>
          </a:p>
          <a:p>
            <a:r>
              <a:rPr lang="en-US" dirty="0"/>
              <a:t> </a:t>
            </a:r>
            <a:r>
              <a:rPr lang="en-US" dirty="0" err="1"/>
              <a:t>int</a:t>
            </a:r>
            <a:r>
              <a:rPr lang="en-US" dirty="0"/>
              <a:t> sum(</a:t>
            </a:r>
            <a:r>
              <a:rPr lang="en-US" dirty="0" err="1"/>
              <a:t>int</a:t>
            </a:r>
            <a:r>
              <a:rPr lang="en-US" dirty="0"/>
              <a:t> a, </a:t>
            </a:r>
            <a:r>
              <a:rPr lang="en-US" dirty="0" err="1"/>
              <a:t>int</a:t>
            </a:r>
            <a:r>
              <a:rPr lang="en-US" dirty="0"/>
              <a:t> b) {</a:t>
            </a:r>
          </a:p>
          <a:p>
            <a:r>
              <a:rPr lang="en-US" dirty="0"/>
              <a:t>      </a:t>
            </a:r>
            <a:r>
              <a:rPr lang="en-US" dirty="0" err="1"/>
              <a:t>int</a:t>
            </a:r>
            <a:r>
              <a:rPr lang="en-US" dirty="0"/>
              <a:t> s = a + b;</a:t>
            </a:r>
          </a:p>
          <a:p>
            <a:r>
              <a:rPr lang="en-US" dirty="0"/>
              <a:t>      return s;</a:t>
            </a:r>
          </a:p>
          <a:p>
            <a:r>
              <a:rPr lang="en-US" dirty="0"/>
              <a:t> }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D604B52-A276-FC4C-9959-67BE0BBB30A5}"/>
              </a:ext>
            </a:extLst>
          </p:cNvPr>
          <p:cNvSpPr/>
          <p:nvPr/>
        </p:nvSpPr>
        <p:spPr>
          <a:xfrm>
            <a:off x="5995759" y="2691754"/>
            <a:ext cx="3151922" cy="412540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b="1" u="sng" dirty="0">
                <a:solidFill>
                  <a:schemeClr val="tx1"/>
                </a:solidFill>
              </a:rPr>
              <a:t>Stack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5A71F9B-2E4C-3D46-8022-2D3B2DD278F7}"/>
              </a:ext>
            </a:extLst>
          </p:cNvPr>
          <p:cNvSpPr/>
          <p:nvPr/>
        </p:nvSpPr>
        <p:spPr>
          <a:xfrm>
            <a:off x="6171647" y="5118035"/>
            <a:ext cx="2830850" cy="136964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400" b="1" u="sng" dirty="0">
                <a:solidFill>
                  <a:schemeClr val="tx1"/>
                </a:solidFill>
              </a:rPr>
              <a:t>Main Stack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5840706-312B-BE47-A81F-A515A2EF3759}"/>
              </a:ext>
            </a:extLst>
          </p:cNvPr>
          <p:cNvSpPr txBox="1"/>
          <p:nvPr/>
        </p:nvSpPr>
        <p:spPr>
          <a:xfrm>
            <a:off x="7092225" y="6037384"/>
            <a:ext cx="11503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args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81BEA61-A4D2-6C46-BF63-A6159BE61B51}"/>
              </a:ext>
            </a:extLst>
          </p:cNvPr>
          <p:cNvSpPr txBox="1"/>
          <p:nvPr/>
        </p:nvSpPr>
        <p:spPr>
          <a:xfrm>
            <a:off x="7085389" y="5720372"/>
            <a:ext cx="11503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x = 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548B4BB-46C6-AA49-8D10-473EC83E509D}"/>
              </a:ext>
            </a:extLst>
          </p:cNvPr>
          <p:cNvSpPr txBox="1"/>
          <p:nvPr/>
        </p:nvSpPr>
        <p:spPr>
          <a:xfrm>
            <a:off x="7091568" y="5434176"/>
            <a:ext cx="11503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y = 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AC4E0AD-F22A-2745-933C-05C0F153FFE4}"/>
              </a:ext>
            </a:extLst>
          </p:cNvPr>
          <p:cNvSpPr/>
          <p:nvPr/>
        </p:nvSpPr>
        <p:spPr>
          <a:xfrm>
            <a:off x="6164811" y="3563791"/>
            <a:ext cx="2830850" cy="136964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400" b="1" u="sng" dirty="0">
                <a:solidFill>
                  <a:schemeClr val="tx1"/>
                </a:solidFill>
              </a:rPr>
              <a:t>Sum Stack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4B102A9-3589-E24C-A767-92771E9CA4F9}"/>
              </a:ext>
            </a:extLst>
          </p:cNvPr>
          <p:cNvSpPr txBox="1"/>
          <p:nvPr/>
        </p:nvSpPr>
        <p:spPr>
          <a:xfrm>
            <a:off x="7085389" y="4462507"/>
            <a:ext cx="11503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 = 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B685CB2-159C-3343-9F23-04D9D5CB411F}"/>
              </a:ext>
            </a:extLst>
          </p:cNvPr>
          <p:cNvSpPr txBox="1"/>
          <p:nvPr/>
        </p:nvSpPr>
        <p:spPr>
          <a:xfrm>
            <a:off x="7092225" y="4089638"/>
            <a:ext cx="11503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 = 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A78833A-2BF3-FC4B-ADA5-2E8B8A981243}"/>
              </a:ext>
            </a:extLst>
          </p:cNvPr>
          <p:cNvSpPr txBox="1"/>
          <p:nvPr/>
        </p:nvSpPr>
        <p:spPr>
          <a:xfrm>
            <a:off x="7085389" y="3746748"/>
            <a:ext cx="11503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 = 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C3152D2-1B5B-DB44-B74F-FCAB256A733E}"/>
              </a:ext>
            </a:extLst>
          </p:cNvPr>
          <p:cNvSpPr txBox="1"/>
          <p:nvPr/>
        </p:nvSpPr>
        <p:spPr>
          <a:xfrm>
            <a:off x="6885250" y="5163351"/>
            <a:ext cx="15282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Result = 3</a:t>
            </a:r>
          </a:p>
        </p:txBody>
      </p:sp>
    </p:spTree>
    <p:extLst>
      <p:ext uri="{BB962C8B-B14F-4D97-AF65-F5344CB8AC3E}">
        <p14:creationId xmlns:p14="http://schemas.microsoft.com/office/powerpoint/2010/main" val="4242269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66F8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66F8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1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66F8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8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9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0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66F8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4" dur="5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66F8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2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3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4" dur="5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5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6" dur="5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66F8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2" dur="5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3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4" dur="500" fill="hold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66F8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8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66F8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9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0" dur="500" fill="hold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61"/>
                                            </p:cond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6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63"/>
                                            </p:cond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6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65"/>
                                            </p:cond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6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67"/>
                                            </p:cond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4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5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7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7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8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000"/>
                            </p:stCondLst>
                            <p:childTnLst>
                              <p:par>
                                <p:cTn id="85" presetID="3" presetClass="exit" presetSubtype="1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8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3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8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9" grpId="1"/>
      <p:bldP spid="10" grpId="0"/>
      <p:bldP spid="10" grpId="1"/>
      <p:bldP spid="11" grpId="0"/>
      <p:bldP spid="11" grpId="1"/>
      <p:bldP spid="12" grpId="0" animBg="1"/>
      <p:bldP spid="12" grpId="1" animBg="1"/>
      <p:bldP spid="13" grpId="0"/>
      <p:bldP spid="13" grpId="1"/>
      <p:bldP spid="14" grpId="0"/>
      <p:bldP spid="14" grpId="1"/>
      <p:bldP spid="15" grpId="0"/>
      <p:bldP spid="15" grpId="1"/>
      <p:bldP spid="16" grpId="0"/>
      <p:bldP spid="16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CD6797-CDFE-A745-8AF1-1D8BED9B8A1B}"/>
              </a:ext>
            </a:extLst>
          </p:cNvPr>
          <p:cNvSpPr txBox="1"/>
          <p:nvPr/>
        </p:nvSpPr>
        <p:spPr>
          <a:xfrm>
            <a:off x="415637" y="263236"/>
            <a:ext cx="67574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Stack Behavior demonstration ( Idea debugging)</a:t>
            </a:r>
            <a:r>
              <a:rPr lang="en-US" sz="2000" dirty="0"/>
              <a:t> – play video</a:t>
            </a:r>
            <a:endParaRPr lang="en-US" sz="2000" b="1" u="sng" dirty="0"/>
          </a:p>
        </p:txBody>
      </p:sp>
      <p:pic>
        <p:nvPicPr>
          <p:cNvPr id="2" name="Iris 3-29-20.mov">
            <a:hlinkClick r:id="" action="ppaction://media"/>
            <a:extLst>
              <a:ext uri="{FF2B5EF4-FFF2-40B4-BE49-F238E27FC236}">
                <a16:creationId xmlns:a16="http://schemas.microsoft.com/office/drawing/2014/main" id="{FBF2E102-19E5-4B4A-A11D-B05E2C47D11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531040" y="635189"/>
            <a:ext cx="7226634" cy="442399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32127C6-7B6D-9840-B1AD-2CE9105A22E5}"/>
              </a:ext>
            </a:extLst>
          </p:cNvPr>
          <p:cNvSpPr txBox="1"/>
          <p:nvPr/>
        </p:nvSpPr>
        <p:spPr>
          <a:xfrm>
            <a:off x="415637" y="5059186"/>
            <a:ext cx="7962564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Stack’s properties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All variables belongs to the thread executing on that stack.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Stack, statically allocated when thread is created.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The stack size is fixed and relatively small (platform specific)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If calling hierarchy is too deep we may get an </a:t>
            </a:r>
            <a:r>
              <a:rPr lang="en-US" sz="2000" dirty="0" err="1"/>
              <a:t>StackOverflow</a:t>
            </a:r>
            <a:r>
              <a:rPr lang="en-US" sz="2000" dirty="0"/>
              <a:t> exception. </a:t>
            </a:r>
          </a:p>
        </p:txBody>
      </p:sp>
    </p:spTree>
    <p:extLst>
      <p:ext uri="{BB962C8B-B14F-4D97-AF65-F5344CB8AC3E}">
        <p14:creationId xmlns:p14="http://schemas.microsoft.com/office/powerpoint/2010/main" val="4113357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67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CD6797-CDFE-A745-8AF1-1D8BED9B8A1B}"/>
              </a:ext>
            </a:extLst>
          </p:cNvPr>
          <p:cNvSpPr txBox="1"/>
          <p:nvPr/>
        </p:nvSpPr>
        <p:spPr>
          <a:xfrm>
            <a:off x="415637" y="263236"/>
            <a:ext cx="8114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Heap: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2DEEFBF-7B6F-B347-83E9-5489FA6A0E58}"/>
              </a:ext>
            </a:extLst>
          </p:cNvPr>
          <p:cNvSpPr txBox="1"/>
          <p:nvPr/>
        </p:nvSpPr>
        <p:spPr>
          <a:xfrm>
            <a:off x="415637" y="808752"/>
            <a:ext cx="562737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What is allocated in HEAP: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Object (anything created with the new operator.)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Members of class.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Static variables. ( class members 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D490A9-EF15-244F-B18E-98FC645C4EEC}"/>
              </a:ext>
            </a:extLst>
          </p:cNvPr>
          <p:cNvSpPr txBox="1"/>
          <p:nvPr/>
        </p:nvSpPr>
        <p:spPr>
          <a:xfrm>
            <a:off x="415637" y="2277597"/>
            <a:ext cx="6038000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HEAP memory management: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Governed and managed by Garbage collector.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Objects – stay as long as we have reference to them.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Members of classes – exist as long as their parents.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Static variables: stay for ever. </a:t>
            </a:r>
          </a:p>
        </p:txBody>
      </p:sp>
    </p:spTree>
    <p:extLst>
      <p:ext uri="{BB962C8B-B14F-4D97-AF65-F5344CB8AC3E}">
        <p14:creationId xmlns:p14="http://schemas.microsoft.com/office/powerpoint/2010/main" val="24152818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CD6797-CDFE-A745-8AF1-1D8BED9B8A1B}"/>
              </a:ext>
            </a:extLst>
          </p:cNvPr>
          <p:cNvSpPr txBox="1"/>
          <p:nvPr/>
        </p:nvSpPr>
        <p:spPr>
          <a:xfrm>
            <a:off x="415637" y="263236"/>
            <a:ext cx="3739229" cy="16927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Resource share between threads: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/>
              <a:t>What is resources: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/>
              <a:t>Variables (Integers, Strings 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/>
              <a:t>Data structure.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/>
              <a:t>File or connection handlers.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/>
              <a:t>Message or work queues.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/>
              <a:t>Any Objects.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4A956D-3EA0-8044-A154-C041BB2685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1624" y="617562"/>
            <a:ext cx="3822700" cy="5486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48A5275-0034-7842-BF83-C6DB5FF0F82C}"/>
              </a:ext>
            </a:extLst>
          </p:cNvPr>
          <p:cNvSpPr txBox="1"/>
          <p:nvPr/>
        </p:nvSpPr>
        <p:spPr>
          <a:xfrm>
            <a:off x="415637" y="2271732"/>
            <a:ext cx="667598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/>
              <a:t>Resource share between threads -  Problems:</a:t>
            </a:r>
          </a:p>
          <a:p>
            <a:r>
              <a:rPr lang="en-US" sz="1400" dirty="0"/>
              <a:t>Execute class: </a:t>
            </a:r>
            <a:r>
              <a:rPr lang="en-US" sz="1400" dirty="0">
                <a:hlinkClick r:id="rId4"/>
              </a:rPr>
              <a:t>ShareMemoryIssueCheck.java</a:t>
            </a:r>
            <a:endParaRPr lang="en-US" sz="1400" dirty="0"/>
          </a:p>
          <a:p>
            <a:r>
              <a:rPr lang="en-US" sz="1400" dirty="0"/>
              <a:t>You can monitor input is not stable. Its change time to time. </a:t>
            </a:r>
          </a:p>
          <a:p>
            <a:r>
              <a:rPr lang="en-US" sz="1400" dirty="0"/>
              <a:t>Because </a:t>
            </a:r>
            <a:r>
              <a:rPr lang="en-US" sz="1400" dirty="0" err="1"/>
              <a:t>InventoryController</a:t>
            </a:r>
            <a:r>
              <a:rPr lang="en-US" sz="1400" dirty="0"/>
              <a:t> is shared object (not atomic). </a:t>
            </a:r>
          </a:p>
          <a:p>
            <a:pPr lvl="1"/>
            <a:r>
              <a:rPr lang="en-US" sz="1400" dirty="0"/>
              <a:t>The item numbers shared between two threads. </a:t>
            </a:r>
          </a:p>
          <a:p>
            <a:pPr lvl="1"/>
            <a:r>
              <a:rPr lang="en-US" sz="1400" dirty="0"/>
              <a:t>Item++ and item– are happening in same time. Not atomic operations.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2E0A7F-B92D-424B-B3FC-252B357783A1}"/>
              </a:ext>
            </a:extLst>
          </p:cNvPr>
          <p:cNvSpPr txBox="1"/>
          <p:nvPr/>
        </p:nvSpPr>
        <p:spPr>
          <a:xfrm>
            <a:off x="311004" y="3936812"/>
            <a:ext cx="66759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/>
              <a:t>Possible execution path: (race condition)</a:t>
            </a:r>
            <a:r>
              <a:rPr lang="en-US" sz="1400" dirty="0"/>
              <a:t> 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367716C-169E-094B-9318-15C269D6E596}"/>
              </a:ext>
            </a:extLst>
          </p:cNvPr>
          <p:cNvGrpSpPr/>
          <p:nvPr/>
        </p:nvGrpSpPr>
        <p:grpSpPr>
          <a:xfrm>
            <a:off x="311004" y="4326012"/>
            <a:ext cx="4381221" cy="2439597"/>
            <a:chOff x="311004" y="4326012"/>
            <a:chExt cx="4381221" cy="2439597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39800D0-7001-B14F-9573-09F362486CC7}"/>
                </a:ext>
              </a:extLst>
            </p:cNvPr>
            <p:cNvSpPr txBox="1"/>
            <p:nvPr/>
          </p:nvSpPr>
          <p:spPr>
            <a:xfrm>
              <a:off x="311004" y="4348965"/>
              <a:ext cx="18771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u="sng" dirty="0"/>
                <a:t>Increment Thread</a:t>
              </a:r>
              <a:endParaRPr lang="en-US" sz="1400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A4ADE18-2BE8-3448-82CB-41D81119276C}"/>
                </a:ext>
              </a:extLst>
            </p:cNvPr>
            <p:cNvSpPr txBox="1"/>
            <p:nvPr/>
          </p:nvSpPr>
          <p:spPr>
            <a:xfrm>
              <a:off x="2815037" y="4326012"/>
              <a:ext cx="18771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u="sng" dirty="0"/>
                <a:t>Decrement Thread</a:t>
              </a:r>
              <a:endParaRPr lang="en-US" sz="1400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F950BC5-5E1F-6B4E-8C77-8DCD56184ECA}"/>
                </a:ext>
              </a:extLst>
            </p:cNvPr>
            <p:cNvSpPr txBox="1"/>
            <p:nvPr/>
          </p:nvSpPr>
          <p:spPr>
            <a:xfrm>
              <a:off x="415637" y="4656742"/>
              <a:ext cx="1877188" cy="24622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1.  </a:t>
              </a:r>
              <a:r>
                <a:rPr lang="en-US" sz="1000" dirty="0" err="1"/>
                <a:t>currentVal</a:t>
              </a:r>
              <a:r>
                <a:rPr lang="en-US" sz="1000" dirty="0"/>
                <a:t> &lt;- items = 0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649B3BB-ABE9-2641-BC41-D18A8BC6C7D8}"/>
                </a:ext>
              </a:extLst>
            </p:cNvPr>
            <p:cNvSpPr txBox="1"/>
            <p:nvPr/>
          </p:nvSpPr>
          <p:spPr>
            <a:xfrm>
              <a:off x="415637" y="4975430"/>
              <a:ext cx="1877188" cy="24622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2.  </a:t>
              </a:r>
              <a:r>
                <a:rPr lang="en-US" sz="1000" dirty="0" err="1"/>
                <a:t>newVal</a:t>
              </a:r>
              <a:r>
                <a:rPr lang="en-US" sz="1000" dirty="0"/>
                <a:t> &lt;- </a:t>
              </a:r>
              <a:r>
                <a:rPr lang="en-US" sz="1000" dirty="0" err="1"/>
                <a:t>currentVal</a:t>
              </a:r>
              <a:r>
                <a:rPr lang="en-US" sz="1000" dirty="0"/>
                <a:t> + 1 = 1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C49C892-22CB-6D4B-8222-D1D2F114F07F}"/>
                </a:ext>
              </a:extLst>
            </p:cNvPr>
            <p:cNvSpPr txBox="1"/>
            <p:nvPr/>
          </p:nvSpPr>
          <p:spPr>
            <a:xfrm>
              <a:off x="2587906" y="5221651"/>
              <a:ext cx="1877188" cy="24622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3.  </a:t>
              </a:r>
              <a:r>
                <a:rPr lang="en-US" sz="1000" dirty="0" err="1"/>
                <a:t>currentVal</a:t>
              </a:r>
              <a:r>
                <a:rPr lang="en-US" sz="1000" dirty="0"/>
                <a:t> &lt;- items = 0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DA74878-54D1-E844-812A-49C26356F923}"/>
                </a:ext>
              </a:extLst>
            </p:cNvPr>
            <p:cNvSpPr txBox="1"/>
            <p:nvPr/>
          </p:nvSpPr>
          <p:spPr>
            <a:xfrm>
              <a:off x="2587906" y="5510601"/>
              <a:ext cx="1877188" cy="24622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4.  </a:t>
              </a:r>
              <a:r>
                <a:rPr lang="en-US" sz="1000" dirty="0" err="1"/>
                <a:t>newVal</a:t>
              </a:r>
              <a:r>
                <a:rPr lang="en-US" sz="1000" dirty="0"/>
                <a:t> &lt;- </a:t>
              </a:r>
              <a:r>
                <a:rPr lang="en-US" sz="1000" dirty="0" err="1"/>
                <a:t>currentVal</a:t>
              </a:r>
              <a:r>
                <a:rPr lang="en-US" sz="1000" dirty="0"/>
                <a:t> - 1 = 0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1354C27-36E9-9F45-A583-02111FA9E605}"/>
                </a:ext>
              </a:extLst>
            </p:cNvPr>
            <p:cNvSpPr txBox="1"/>
            <p:nvPr/>
          </p:nvSpPr>
          <p:spPr>
            <a:xfrm>
              <a:off x="2587906" y="5799551"/>
              <a:ext cx="1877188" cy="24622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rgbClr val="C00000"/>
                  </a:solidFill>
                </a:rPr>
                <a:t>5.  items &lt;- </a:t>
              </a:r>
              <a:r>
                <a:rPr lang="en-US" sz="1000" b="1" dirty="0" err="1">
                  <a:solidFill>
                    <a:srgbClr val="C00000"/>
                  </a:solidFill>
                </a:rPr>
                <a:t>newVal</a:t>
              </a:r>
              <a:r>
                <a:rPr lang="en-US" sz="1000" b="1" dirty="0">
                  <a:solidFill>
                    <a:srgbClr val="C00000"/>
                  </a:solidFill>
                </a:rPr>
                <a:t> = -1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4E22515-CAE4-2E4A-94FA-2656164A1144}"/>
                </a:ext>
              </a:extLst>
            </p:cNvPr>
            <p:cNvSpPr txBox="1"/>
            <p:nvPr/>
          </p:nvSpPr>
          <p:spPr>
            <a:xfrm>
              <a:off x="415637" y="6045772"/>
              <a:ext cx="1877188" cy="24622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rgbClr val="C00000"/>
                  </a:solidFill>
                </a:rPr>
                <a:t>6.  items &lt;- </a:t>
              </a:r>
              <a:r>
                <a:rPr lang="en-US" sz="1000" b="1" dirty="0" err="1">
                  <a:solidFill>
                    <a:srgbClr val="C00000"/>
                  </a:solidFill>
                </a:rPr>
                <a:t>newVal</a:t>
              </a:r>
              <a:r>
                <a:rPr lang="en-US" sz="1000" b="1" dirty="0">
                  <a:solidFill>
                    <a:srgbClr val="C00000"/>
                  </a:solidFill>
                </a:rPr>
                <a:t> = 1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572F9AE-F92B-2941-8EAC-3001B6BFA1AD}"/>
                </a:ext>
              </a:extLst>
            </p:cNvPr>
            <p:cNvSpPr txBox="1"/>
            <p:nvPr/>
          </p:nvSpPr>
          <p:spPr>
            <a:xfrm>
              <a:off x="1441165" y="6396277"/>
              <a:ext cx="1877188" cy="369332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Items = 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33686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15346BC-161B-4B44-B8DF-7E1FF12A852A}"/>
              </a:ext>
            </a:extLst>
          </p:cNvPr>
          <p:cNvSpPr txBox="1"/>
          <p:nvPr/>
        </p:nvSpPr>
        <p:spPr>
          <a:xfrm>
            <a:off x="415637" y="263236"/>
            <a:ext cx="19983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The concurrency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769E0E-3829-994A-AA50-E8BFCEB959F2}"/>
              </a:ext>
            </a:extLst>
          </p:cNvPr>
          <p:cNvSpPr txBox="1"/>
          <p:nvPr/>
        </p:nvSpPr>
        <p:spPr>
          <a:xfrm>
            <a:off x="415637" y="852365"/>
            <a:ext cx="6760056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Synchronize - Monitor:</a:t>
            </a:r>
          </a:p>
          <a:p>
            <a:r>
              <a:rPr lang="en-US" sz="1400" dirty="0"/>
              <a:t>Synchronize is applied for object. Thread B cant access method since Thread A utilize lock. 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56349B0-6433-F647-A6AA-16CFBF0960E6}"/>
              </a:ext>
            </a:extLst>
          </p:cNvPr>
          <p:cNvSpPr txBox="1"/>
          <p:nvPr/>
        </p:nvSpPr>
        <p:spPr>
          <a:xfrm>
            <a:off x="415637" y="2575914"/>
            <a:ext cx="3333541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Synchronize - Lock:</a:t>
            </a:r>
          </a:p>
          <a:p>
            <a:r>
              <a:rPr lang="en-US" sz="1400" dirty="0"/>
              <a:t>Create object and lock it in critical  sections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A9E4E23-8ED1-B146-A692-F8C3CE7BE323}"/>
              </a:ext>
            </a:extLst>
          </p:cNvPr>
          <p:cNvSpPr txBox="1"/>
          <p:nvPr/>
        </p:nvSpPr>
        <p:spPr>
          <a:xfrm>
            <a:off x="3912787" y="3092715"/>
            <a:ext cx="2402333" cy="240065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rgbClr val="000080"/>
                </a:solidFill>
              </a:rPr>
              <a:t>public class </a:t>
            </a:r>
            <a:r>
              <a:rPr lang="en-US" sz="1000" dirty="0" err="1"/>
              <a:t>ClassWithCriticalSection</a:t>
            </a:r>
            <a:r>
              <a:rPr lang="en-US" sz="1000" dirty="0"/>
              <a:t> {</a:t>
            </a:r>
            <a:br>
              <a:rPr lang="en-US" sz="1000" dirty="0"/>
            </a:br>
            <a:r>
              <a:rPr lang="en-US" sz="1000" dirty="0"/>
              <a:t>    </a:t>
            </a:r>
            <a:r>
              <a:rPr lang="en-US" sz="1000" b="1" u="sng" dirty="0">
                <a:solidFill>
                  <a:schemeClr val="accent6">
                    <a:lumMod val="50000"/>
                  </a:schemeClr>
                </a:solidFill>
              </a:rPr>
              <a:t>Object lock1 = new Object();</a:t>
            </a:r>
            <a:br>
              <a:rPr lang="en-US" sz="1000" b="1" u="sng" dirty="0">
                <a:solidFill>
                  <a:schemeClr val="accent2"/>
                </a:solidFill>
              </a:rPr>
            </a:br>
            <a:r>
              <a:rPr lang="en-US" sz="1000" dirty="0"/>
              <a:t>    </a:t>
            </a:r>
            <a:r>
              <a:rPr lang="en-US" sz="1000" b="1" dirty="0">
                <a:solidFill>
                  <a:srgbClr val="000080"/>
                </a:solidFill>
              </a:rPr>
              <a:t>public void </a:t>
            </a:r>
            <a:r>
              <a:rPr lang="en-US" sz="1000" dirty="0" err="1"/>
              <a:t>methodA</a:t>
            </a:r>
            <a:r>
              <a:rPr lang="en-US" sz="1000" dirty="0"/>
              <a:t>() {</a:t>
            </a:r>
          </a:p>
          <a:p>
            <a:r>
              <a:rPr lang="en-US" sz="1000" dirty="0"/>
              <a:t>          ……..</a:t>
            </a:r>
          </a:p>
          <a:p>
            <a:r>
              <a:rPr lang="en-US" sz="1000" dirty="0"/>
              <a:t>          ……..</a:t>
            </a:r>
          </a:p>
          <a:p>
            <a:r>
              <a:rPr lang="en-US" sz="1000" dirty="0"/>
              <a:t>          ……..</a:t>
            </a:r>
            <a:br>
              <a:rPr lang="en-US" sz="1000" dirty="0"/>
            </a:br>
            <a:r>
              <a:rPr lang="en-US" sz="1000" dirty="0"/>
              <a:t>          </a:t>
            </a:r>
            <a:r>
              <a:rPr lang="en-US" sz="1000" b="1" dirty="0">
                <a:solidFill>
                  <a:schemeClr val="accent6">
                    <a:lumMod val="50000"/>
                  </a:schemeClr>
                </a:solidFill>
              </a:rPr>
              <a:t>synchronized(lock1) {</a:t>
            </a:r>
          </a:p>
          <a:p>
            <a:r>
              <a:rPr lang="en-US" sz="1000" b="1" dirty="0">
                <a:solidFill>
                  <a:schemeClr val="accent6">
                    <a:lumMod val="50000"/>
                  </a:schemeClr>
                </a:solidFill>
              </a:rPr>
              <a:t>                 </a:t>
            </a:r>
            <a:r>
              <a:rPr lang="en-US" sz="1000" b="1" dirty="0">
                <a:solidFill>
                  <a:srgbClr val="C00000"/>
                </a:solidFill>
              </a:rPr>
              <a:t>Critical section</a:t>
            </a:r>
          </a:p>
          <a:p>
            <a:r>
              <a:rPr lang="en-US" sz="1000" b="1" dirty="0">
                <a:solidFill>
                  <a:schemeClr val="accent6">
                    <a:lumMod val="50000"/>
                  </a:schemeClr>
                </a:solidFill>
              </a:rPr>
              <a:t>          }</a:t>
            </a:r>
          </a:p>
          <a:p>
            <a:r>
              <a:rPr lang="en-US" sz="1000" b="1" dirty="0">
                <a:solidFill>
                  <a:schemeClr val="accent6">
                    <a:lumMod val="50000"/>
                  </a:schemeClr>
                </a:solidFill>
              </a:rPr>
              <a:t>         </a:t>
            </a:r>
            <a:r>
              <a:rPr lang="en-US" sz="1000" dirty="0"/>
              <a:t> ……..</a:t>
            </a:r>
          </a:p>
          <a:p>
            <a:r>
              <a:rPr lang="en-US" sz="1000" dirty="0"/>
              <a:t>          ……..</a:t>
            </a:r>
          </a:p>
          <a:p>
            <a:r>
              <a:rPr lang="en-US" sz="1000" dirty="0"/>
              <a:t>          ……..</a:t>
            </a:r>
            <a:br>
              <a:rPr lang="en-US" sz="1000" dirty="0"/>
            </a:br>
            <a:r>
              <a:rPr lang="en-US" sz="1000" dirty="0"/>
              <a:t>	</a:t>
            </a:r>
            <a:br>
              <a:rPr lang="en-US" sz="1000" dirty="0"/>
            </a:br>
            <a:r>
              <a:rPr lang="en-US" sz="1000" dirty="0"/>
              <a:t>    }</a:t>
            </a:r>
            <a:br>
              <a:rPr lang="en-US" sz="1000" dirty="0"/>
            </a:br>
            <a:r>
              <a:rPr lang="en-US" sz="1000" dirty="0"/>
              <a:t>}</a:t>
            </a:r>
          </a:p>
        </p:txBody>
      </p:sp>
      <p:sp>
        <p:nvSpPr>
          <p:cNvPr id="33" name="Left Bracket 32">
            <a:extLst>
              <a:ext uri="{FF2B5EF4-FFF2-40B4-BE49-F238E27FC236}">
                <a16:creationId xmlns:a16="http://schemas.microsoft.com/office/drawing/2014/main" id="{362C06D6-1141-344A-8B69-063DF4543EE5}"/>
              </a:ext>
            </a:extLst>
          </p:cNvPr>
          <p:cNvSpPr/>
          <p:nvPr/>
        </p:nvSpPr>
        <p:spPr>
          <a:xfrm>
            <a:off x="2413941" y="3551715"/>
            <a:ext cx="1335237" cy="458983"/>
          </a:xfrm>
          <a:prstGeom prst="leftBracket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0DFEFD6-B100-D641-BB2B-FF7BAA1D87B1}"/>
              </a:ext>
            </a:extLst>
          </p:cNvPr>
          <p:cNvSpPr/>
          <p:nvPr/>
        </p:nvSpPr>
        <p:spPr>
          <a:xfrm>
            <a:off x="415637" y="3631681"/>
            <a:ext cx="1686118" cy="269659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Concurrent execution</a:t>
            </a:r>
          </a:p>
        </p:txBody>
      </p:sp>
      <p:sp>
        <p:nvSpPr>
          <p:cNvPr id="35" name="Left Bracket 34">
            <a:extLst>
              <a:ext uri="{FF2B5EF4-FFF2-40B4-BE49-F238E27FC236}">
                <a16:creationId xmlns:a16="http://schemas.microsoft.com/office/drawing/2014/main" id="{830B5376-FA09-EC47-AD5B-2CF75EC10A80}"/>
              </a:ext>
            </a:extLst>
          </p:cNvPr>
          <p:cNvSpPr/>
          <p:nvPr/>
        </p:nvSpPr>
        <p:spPr>
          <a:xfrm>
            <a:off x="2413941" y="4589701"/>
            <a:ext cx="1335237" cy="458983"/>
          </a:xfrm>
          <a:prstGeom prst="leftBracket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7AAA78A-68C1-264C-AFFE-3C91E3FC18BC}"/>
              </a:ext>
            </a:extLst>
          </p:cNvPr>
          <p:cNvSpPr/>
          <p:nvPr/>
        </p:nvSpPr>
        <p:spPr>
          <a:xfrm>
            <a:off x="415637" y="4669114"/>
            <a:ext cx="1686118" cy="27137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Concurrent execution</a:t>
            </a:r>
          </a:p>
        </p:txBody>
      </p:sp>
      <p:sp>
        <p:nvSpPr>
          <p:cNvPr id="37" name="Left Bracket 36">
            <a:extLst>
              <a:ext uri="{FF2B5EF4-FFF2-40B4-BE49-F238E27FC236}">
                <a16:creationId xmlns:a16="http://schemas.microsoft.com/office/drawing/2014/main" id="{0280AE40-7BEE-164D-A8DF-A6DCE0711BE5}"/>
              </a:ext>
            </a:extLst>
          </p:cNvPr>
          <p:cNvSpPr/>
          <p:nvPr/>
        </p:nvSpPr>
        <p:spPr>
          <a:xfrm>
            <a:off x="2420600" y="4152931"/>
            <a:ext cx="1335237" cy="218016"/>
          </a:xfrm>
          <a:prstGeom prst="leftBracket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1D7E4B9F-72A4-D642-B149-F0CA84DAEFF3}"/>
              </a:ext>
            </a:extLst>
          </p:cNvPr>
          <p:cNvSpPr/>
          <p:nvPr/>
        </p:nvSpPr>
        <p:spPr>
          <a:xfrm>
            <a:off x="415637" y="4137297"/>
            <a:ext cx="1686118" cy="29586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Non Concurrent execution</a:t>
            </a: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E744F5A7-B47B-0C4F-AF3B-DAF34CA6D6B3}"/>
              </a:ext>
            </a:extLst>
          </p:cNvPr>
          <p:cNvGrpSpPr/>
          <p:nvPr/>
        </p:nvGrpSpPr>
        <p:grpSpPr>
          <a:xfrm>
            <a:off x="7315200" y="1161172"/>
            <a:ext cx="4313020" cy="1722519"/>
            <a:chOff x="7315200" y="1161172"/>
            <a:chExt cx="4313020" cy="1722519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8DAB6CA9-3F11-B944-8B44-44731A4E8930}"/>
                </a:ext>
              </a:extLst>
            </p:cNvPr>
            <p:cNvSpPr txBox="1"/>
            <p:nvPr/>
          </p:nvSpPr>
          <p:spPr>
            <a:xfrm>
              <a:off x="9225887" y="1252475"/>
              <a:ext cx="2402333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rgbClr val="000080"/>
                  </a:solidFill>
                </a:rPr>
                <a:t>public class </a:t>
              </a:r>
              <a:r>
                <a:rPr lang="en-US" sz="1000" dirty="0" err="1"/>
                <a:t>ClassWithCriticalSection</a:t>
              </a:r>
              <a:r>
                <a:rPr lang="en-US" sz="1000" dirty="0"/>
                <a:t> {</a:t>
              </a:r>
              <a:br>
                <a:rPr lang="en-US" sz="1000" dirty="0"/>
              </a:br>
              <a:br>
                <a:rPr lang="en-US" sz="1000" dirty="0"/>
              </a:br>
              <a:r>
                <a:rPr lang="en-US" sz="1000" dirty="0"/>
                <a:t>    </a:t>
              </a:r>
              <a:r>
                <a:rPr lang="en-US" sz="1000" b="1" dirty="0">
                  <a:solidFill>
                    <a:srgbClr val="000080"/>
                  </a:solidFill>
                </a:rPr>
                <a:t>public synchronized void </a:t>
              </a:r>
              <a:r>
                <a:rPr lang="en-US" sz="1000" dirty="0" err="1"/>
                <a:t>methodA</a:t>
              </a:r>
              <a:r>
                <a:rPr lang="en-US" sz="1000" dirty="0"/>
                <a:t>() {</a:t>
              </a:r>
              <a:br>
                <a:rPr lang="en-US" sz="1000" dirty="0"/>
              </a:br>
              <a:r>
                <a:rPr lang="en-US" sz="1000" dirty="0"/>
                <a:t>	</a:t>
              </a:r>
              <a:br>
                <a:rPr lang="en-US" sz="1000" dirty="0"/>
              </a:br>
              <a:r>
                <a:rPr lang="en-US" sz="1000" dirty="0"/>
                <a:t>    }</a:t>
              </a:r>
              <a:br>
                <a:rPr lang="en-US" sz="1000" dirty="0"/>
              </a:br>
              <a:br>
                <a:rPr lang="en-US" sz="1000" dirty="0"/>
              </a:br>
              <a:r>
                <a:rPr lang="en-US" sz="1000" dirty="0"/>
                <a:t>    </a:t>
              </a:r>
              <a:r>
                <a:rPr lang="en-US" sz="1000" b="1" dirty="0">
                  <a:solidFill>
                    <a:srgbClr val="000080"/>
                  </a:solidFill>
                </a:rPr>
                <a:t>public synchronized void </a:t>
              </a:r>
              <a:r>
                <a:rPr lang="en-US" sz="1000" dirty="0" err="1"/>
                <a:t>methodB</a:t>
              </a:r>
              <a:r>
                <a:rPr lang="en-US" sz="1000" dirty="0"/>
                <a:t>() {</a:t>
              </a:r>
              <a:br>
                <a:rPr lang="en-US" sz="1000" dirty="0"/>
              </a:br>
              <a:br>
                <a:rPr lang="en-US" sz="1000" dirty="0"/>
              </a:br>
              <a:r>
                <a:rPr lang="en-US" sz="1000" dirty="0"/>
                <a:t>    }</a:t>
              </a:r>
              <a:br>
                <a:rPr lang="en-US" sz="1000" dirty="0"/>
              </a:br>
              <a:r>
                <a:rPr lang="en-US" sz="1000" dirty="0"/>
                <a:t>}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71FB07C-A1C2-6E42-B01B-3B2574604176}"/>
                </a:ext>
              </a:extLst>
            </p:cNvPr>
            <p:cNvSpPr/>
            <p:nvPr/>
          </p:nvSpPr>
          <p:spPr>
            <a:xfrm>
              <a:off x="7315200" y="1351128"/>
              <a:ext cx="1364776" cy="218365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Thread A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C7EEE141-CA27-7740-9BE2-B44D9655515C}"/>
                </a:ext>
              </a:extLst>
            </p:cNvPr>
            <p:cNvCxnSpPr>
              <a:cxnSpLocks/>
            </p:cNvCxnSpPr>
            <p:nvPr/>
          </p:nvCxnSpPr>
          <p:spPr>
            <a:xfrm>
              <a:off x="8679976" y="1514902"/>
              <a:ext cx="764275" cy="313898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4E2DB79-CFC6-0342-ACE1-7C24E7A81A30}"/>
                </a:ext>
              </a:extLst>
            </p:cNvPr>
            <p:cNvSpPr/>
            <p:nvPr/>
          </p:nvSpPr>
          <p:spPr>
            <a:xfrm>
              <a:off x="7315200" y="1958900"/>
              <a:ext cx="1364776" cy="218365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Thread B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9795B93F-CFD9-394E-B3D8-78DB7D41E5E7}"/>
                </a:ext>
              </a:extLst>
            </p:cNvPr>
            <p:cNvCxnSpPr>
              <a:cxnSpLocks/>
            </p:cNvCxnSpPr>
            <p:nvPr/>
          </p:nvCxnSpPr>
          <p:spPr>
            <a:xfrm>
              <a:off x="8679976" y="2068082"/>
              <a:ext cx="764275" cy="402163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1482518E-0AA7-C043-90C1-5F4D87196A19}"/>
                </a:ext>
              </a:extLst>
            </p:cNvPr>
            <p:cNvCxnSpPr/>
            <p:nvPr/>
          </p:nvCxnSpPr>
          <p:spPr>
            <a:xfrm>
              <a:off x="8911987" y="2091227"/>
              <a:ext cx="313899" cy="327546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5656AE8-C318-E24B-A916-D604D27E980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911988" y="2138547"/>
              <a:ext cx="313899" cy="280226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AC21244B-F9B9-2F47-BB9A-E70CBBF8FF45}"/>
                </a:ext>
              </a:extLst>
            </p:cNvPr>
            <p:cNvGrpSpPr/>
            <p:nvPr/>
          </p:nvGrpSpPr>
          <p:grpSpPr>
            <a:xfrm>
              <a:off x="8743288" y="1161172"/>
              <a:ext cx="419287" cy="641445"/>
              <a:chOff x="5895833" y="1828800"/>
              <a:chExt cx="419287" cy="641445"/>
            </a:xfrm>
          </p:grpSpPr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FFFDD450-9A8E-8149-811C-1D6106D1CE5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95833" y="2306472"/>
                <a:ext cx="272954" cy="163773"/>
              </a:xfrm>
              <a:prstGeom prst="line">
                <a:avLst/>
              </a:prstGeom>
              <a:ln w="381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9F4BA388-0FC4-E94B-B68C-CDD0A4F03E71}"/>
                  </a:ext>
                </a:extLst>
              </p:cNvPr>
              <p:cNvCxnSpPr/>
              <p:nvPr/>
            </p:nvCxnSpPr>
            <p:spPr>
              <a:xfrm flipV="1">
                <a:off x="6168788" y="1828800"/>
                <a:ext cx="146332" cy="641445"/>
              </a:xfrm>
              <a:prstGeom prst="line">
                <a:avLst/>
              </a:prstGeom>
              <a:ln w="381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4CCBB2C2-1BD2-2C4E-8F75-660F2585D314}"/>
              </a:ext>
            </a:extLst>
          </p:cNvPr>
          <p:cNvGrpSpPr/>
          <p:nvPr/>
        </p:nvGrpSpPr>
        <p:grpSpPr>
          <a:xfrm>
            <a:off x="7315199" y="3082029"/>
            <a:ext cx="4313020" cy="2400657"/>
            <a:chOff x="7315199" y="3082029"/>
            <a:chExt cx="4313020" cy="2400657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11F67CD-32E7-2F42-822C-F046FCDC0EB2}"/>
                </a:ext>
              </a:extLst>
            </p:cNvPr>
            <p:cNvSpPr txBox="1"/>
            <p:nvPr/>
          </p:nvSpPr>
          <p:spPr>
            <a:xfrm>
              <a:off x="9225886" y="3082029"/>
              <a:ext cx="2402333" cy="2400657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rgbClr val="000080"/>
                  </a:solidFill>
                </a:rPr>
                <a:t>public class </a:t>
              </a:r>
              <a:r>
                <a:rPr lang="en-US" sz="1000" dirty="0" err="1"/>
                <a:t>ClassWithCriticalSection</a:t>
              </a:r>
              <a:r>
                <a:rPr lang="en-US" sz="1000" dirty="0"/>
                <a:t> {</a:t>
              </a:r>
              <a:br>
                <a:rPr lang="en-US" sz="1000" dirty="0"/>
              </a:br>
              <a:r>
                <a:rPr lang="en-US" sz="1000" dirty="0"/>
                <a:t>    </a:t>
              </a:r>
              <a:r>
                <a:rPr lang="en-US" sz="1000" b="1" u="sng" dirty="0">
                  <a:solidFill>
                    <a:schemeClr val="accent6">
                      <a:lumMod val="50000"/>
                    </a:schemeClr>
                  </a:solidFill>
                </a:rPr>
                <a:t>Object lock1 = new Object();</a:t>
              </a:r>
            </a:p>
            <a:p>
              <a:r>
                <a:rPr lang="en-US" sz="1000" dirty="0"/>
                <a:t>    </a:t>
              </a:r>
              <a:r>
                <a:rPr lang="en-US" sz="1000" b="1" u="sng" dirty="0">
                  <a:solidFill>
                    <a:schemeClr val="accent2"/>
                  </a:solidFill>
                </a:rPr>
                <a:t>Object lock2 = new Object();</a:t>
              </a:r>
              <a:br>
                <a:rPr lang="en-US" sz="1000" b="1" u="sng" dirty="0">
                  <a:solidFill>
                    <a:schemeClr val="accent2"/>
                  </a:solidFill>
                </a:rPr>
              </a:br>
              <a:r>
                <a:rPr lang="en-US" sz="1000" dirty="0"/>
                <a:t>    </a:t>
              </a:r>
              <a:r>
                <a:rPr lang="en-US" sz="1000" b="1" dirty="0">
                  <a:solidFill>
                    <a:srgbClr val="000080"/>
                  </a:solidFill>
                </a:rPr>
                <a:t>public void </a:t>
              </a:r>
              <a:r>
                <a:rPr lang="en-US" sz="1000" dirty="0" err="1"/>
                <a:t>methodA</a:t>
              </a:r>
              <a:r>
                <a:rPr lang="en-US" sz="1000" dirty="0"/>
                <a:t>() {</a:t>
              </a:r>
              <a:br>
                <a:rPr lang="en-US" sz="1000" dirty="0"/>
              </a:br>
              <a:r>
                <a:rPr lang="en-US" sz="1000" dirty="0"/>
                <a:t>          </a:t>
              </a:r>
              <a:r>
                <a:rPr lang="en-US" sz="1000" b="1" dirty="0">
                  <a:solidFill>
                    <a:schemeClr val="accent6">
                      <a:lumMod val="50000"/>
                    </a:schemeClr>
                  </a:solidFill>
                </a:rPr>
                <a:t>synchronized(lock1) {</a:t>
              </a:r>
            </a:p>
            <a:p>
              <a:r>
                <a:rPr lang="en-US" sz="1000" b="1" dirty="0">
                  <a:solidFill>
                    <a:schemeClr val="accent6">
                      <a:lumMod val="50000"/>
                    </a:schemeClr>
                  </a:solidFill>
                </a:rPr>
                <a:t>                 …</a:t>
              </a:r>
            </a:p>
            <a:p>
              <a:r>
                <a:rPr lang="en-US" sz="1000" b="1" dirty="0">
                  <a:solidFill>
                    <a:schemeClr val="accent6">
                      <a:lumMod val="50000"/>
                    </a:schemeClr>
                  </a:solidFill>
                </a:rPr>
                <a:t>          }</a:t>
              </a:r>
              <a:r>
                <a:rPr lang="en-US" sz="1000" dirty="0"/>
                <a:t>	</a:t>
              </a:r>
              <a:br>
                <a:rPr lang="en-US" sz="1000" dirty="0"/>
              </a:br>
              <a:r>
                <a:rPr lang="en-US" sz="1000" dirty="0"/>
                <a:t>    }</a:t>
              </a:r>
              <a:br>
                <a:rPr lang="en-US" sz="1000" dirty="0"/>
              </a:br>
              <a:r>
                <a:rPr lang="en-US" sz="1000" dirty="0"/>
                <a:t>    </a:t>
              </a:r>
              <a:r>
                <a:rPr lang="en-US" sz="1000" b="1" dirty="0">
                  <a:solidFill>
                    <a:srgbClr val="000080"/>
                  </a:solidFill>
                </a:rPr>
                <a:t>public void </a:t>
              </a:r>
              <a:r>
                <a:rPr lang="en-US" sz="1000" dirty="0" err="1"/>
                <a:t>methodB</a:t>
              </a:r>
              <a:r>
                <a:rPr lang="en-US" sz="1000" dirty="0"/>
                <a:t>() {</a:t>
              </a:r>
              <a:br>
                <a:rPr lang="en-US" sz="1000" dirty="0"/>
              </a:br>
              <a:r>
                <a:rPr lang="en-US" sz="1000" dirty="0"/>
                <a:t>          </a:t>
              </a:r>
              <a:r>
                <a:rPr lang="en-US" sz="1000" b="1" dirty="0">
                  <a:solidFill>
                    <a:schemeClr val="accent2"/>
                  </a:solidFill>
                </a:rPr>
                <a:t>synchronized(lock2) {</a:t>
              </a:r>
            </a:p>
            <a:p>
              <a:r>
                <a:rPr lang="en-US" sz="1000" b="1" dirty="0">
                  <a:solidFill>
                    <a:schemeClr val="accent2"/>
                  </a:solidFill>
                </a:rPr>
                <a:t>                 …</a:t>
              </a:r>
            </a:p>
            <a:p>
              <a:r>
                <a:rPr lang="en-US" sz="1000" b="1" dirty="0">
                  <a:solidFill>
                    <a:schemeClr val="accent2"/>
                  </a:solidFill>
                </a:rPr>
                <a:t>          }</a:t>
              </a:r>
              <a:r>
                <a:rPr lang="en-US" sz="1000" dirty="0"/>
                <a:t>	</a:t>
              </a:r>
              <a:br>
                <a:rPr lang="en-US" sz="1000" dirty="0"/>
              </a:br>
              <a:r>
                <a:rPr lang="en-US" sz="1000" dirty="0"/>
                <a:t>    }</a:t>
              </a:r>
              <a:br>
                <a:rPr lang="en-US" sz="1000" dirty="0"/>
              </a:br>
              <a:br>
                <a:rPr lang="en-US" sz="1000" dirty="0"/>
              </a:br>
              <a:r>
                <a:rPr lang="en-US" sz="1000" dirty="0"/>
                <a:t>}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5C91393B-FB1D-0849-93F5-37D855DC5499}"/>
                </a:ext>
              </a:extLst>
            </p:cNvPr>
            <p:cNvSpPr/>
            <p:nvPr/>
          </p:nvSpPr>
          <p:spPr>
            <a:xfrm>
              <a:off x="7315200" y="3495475"/>
              <a:ext cx="1364776" cy="218365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Thread A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319C0E6E-C1C6-814F-A9F3-89EE5A9026D5}"/>
                </a:ext>
              </a:extLst>
            </p:cNvPr>
            <p:cNvCxnSpPr>
              <a:cxnSpLocks/>
            </p:cNvCxnSpPr>
            <p:nvPr/>
          </p:nvCxnSpPr>
          <p:spPr>
            <a:xfrm>
              <a:off x="8679976" y="3659249"/>
              <a:ext cx="764275" cy="162124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604D8C1A-40BB-CA48-91C2-C9321AED4F72}"/>
                </a:ext>
              </a:extLst>
            </p:cNvPr>
            <p:cNvSpPr/>
            <p:nvPr/>
          </p:nvSpPr>
          <p:spPr>
            <a:xfrm>
              <a:off x="7315199" y="4492518"/>
              <a:ext cx="1364776" cy="218365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Thread B</a:t>
              </a:r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F893BC0F-AFD3-9E47-9E94-E598156A72DD}"/>
                </a:ext>
              </a:extLst>
            </p:cNvPr>
            <p:cNvCxnSpPr>
              <a:cxnSpLocks/>
            </p:cNvCxnSpPr>
            <p:nvPr/>
          </p:nvCxnSpPr>
          <p:spPr>
            <a:xfrm>
              <a:off x="8679975" y="4589701"/>
              <a:ext cx="764275" cy="162124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024889D2-8303-2749-B422-01EFC1DB40D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679975" y="4063640"/>
              <a:ext cx="764275" cy="396409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F4AEAF25-C423-6841-82FA-AEF45A2B6985}"/>
                </a:ext>
              </a:extLst>
            </p:cNvPr>
            <p:cNvCxnSpPr/>
            <p:nvPr/>
          </p:nvCxnSpPr>
          <p:spPr>
            <a:xfrm>
              <a:off x="8911986" y="4105611"/>
              <a:ext cx="313899" cy="327546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508613C2-1150-3E46-85EA-F8DE67220D6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911987" y="4152931"/>
              <a:ext cx="313899" cy="280226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80300E39-A4BF-1944-BFE0-6731E1C11697}"/>
                </a:ext>
              </a:extLst>
            </p:cNvPr>
            <p:cNvGrpSpPr/>
            <p:nvPr/>
          </p:nvGrpSpPr>
          <p:grpSpPr>
            <a:xfrm>
              <a:off x="8743288" y="3301061"/>
              <a:ext cx="419287" cy="641445"/>
              <a:chOff x="5895833" y="1828800"/>
              <a:chExt cx="419287" cy="641445"/>
            </a:xfrm>
          </p:grpSpPr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DCF79C9B-703C-5A49-A076-5B80E5BF1A1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95833" y="2306472"/>
                <a:ext cx="272954" cy="163773"/>
              </a:xfrm>
              <a:prstGeom prst="line">
                <a:avLst/>
              </a:prstGeom>
              <a:ln w="381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3A43BBDB-900B-EF4D-8671-C7B4734F2D8F}"/>
                  </a:ext>
                </a:extLst>
              </p:cNvPr>
              <p:cNvCxnSpPr/>
              <p:nvPr/>
            </p:nvCxnSpPr>
            <p:spPr>
              <a:xfrm flipV="1">
                <a:off x="6168788" y="1828800"/>
                <a:ext cx="146332" cy="641445"/>
              </a:xfrm>
              <a:prstGeom prst="line">
                <a:avLst/>
              </a:prstGeom>
              <a:ln w="381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4D0A2E77-87A0-E549-86AE-DE4C9B53BA1E}"/>
                </a:ext>
              </a:extLst>
            </p:cNvPr>
            <p:cNvGrpSpPr/>
            <p:nvPr/>
          </p:nvGrpSpPr>
          <p:grpSpPr>
            <a:xfrm>
              <a:off x="8670041" y="4515668"/>
              <a:ext cx="419287" cy="641445"/>
              <a:chOff x="5895833" y="1828800"/>
              <a:chExt cx="419287" cy="641445"/>
            </a:xfrm>
          </p:grpSpPr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F85CB4EC-8E09-A44C-9CEB-784F8216F50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95833" y="2306472"/>
                <a:ext cx="272954" cy="163773"/>
              </a:xfrm>
              <a:prstGeom prst="line">
                <a:avLst/>
              </a:prstGeom>
              <a:ln w="381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03762109-FB66-084E-91E5-E339023D2E8B}"/>
                  </a:ext>
                </a:extLst>
              </p:cNvPr>
              <p:cNvCxnSpPr/>
              <p:nvPr/>
            </p:nvCxnSpPr>
            <p:spPr>
              <a:xfrm flipV="1">
                <a:off x="6168788" y="1828800"/>
                <a:ext cx="146332" cy="641445"/>
              </a:xfrm>
              <a:prstGeom prst="line">
                <a:avLst/>
              </a:prstGeom>
              <a:ln w="381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ECB8DEAD-9F58-1B4E-8640-AD46CBC96114}"/>
              </a:ext>
            </a:extLst>
          </p:cNvPr>
          <p:cNvSpPr txBox="1"/>
          <p:nvPr/>
        </p:nvSpPr>
        <p:spPr>
          <a:xfrm>
            <a:off x="415636" y="5702285"/>
            <a:ext cx="43594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Reference: </a:t>
            </a:r>
            <a:r>
              <a:rPr lang="en-US" sz="2000" dirty="0">
                <a:hlinkClick r:id="rId3"/>
              </a:rPr>
              <a:t>ClassWithCriticalSection.java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6154178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CD6797-CDFE-A745-8AF1-1D8BED9B8A1B}"/>
              </a:ext>
            </a:extLst>
          </p:cNvPr>
          <p:cNvSpPr txBox="1"/>
          <p:nvPr/>
        </p:nvSpPr>
        <p:spPr>
          <a:xfrm>
            <a:off x="415637" y="263236"/>
            <a:ext cx="7576241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Issues with Synchronization</a:t>
            </a:r>
          </a:p>
          <a:p>
            <a:r>
              <a:rPr lang="en-US" sz="1400" dirty="0"/>
              <a:t>No Paroral execution. Worst situation than single thread ( CPU usage, context switch, memory usage )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89DFA90-3FBC-D645-B42E-38950D85C748}"/>
              </a:ext>
            </a:extLst>
          </p:cNvPr>
          <p:cNvSpPr/>
          <p:nvPr/>
        </p:nvSpPr>
        <p:spPr>
          <a:xfrm>
            <a:off x="511172" y="971122"/>
            <a:ext cx="10652697" cy="211540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3BD1C51-85A2-3747-B767-7A90307BD4FC}"/>
              </a:ext>
            </a:extLst>
          </p:cNvPr>
          <p:cNvSpPr/>
          <p:nvPr/>
        </p:nvSpPr>
        <p:spPr>
          <a:xfrm>
            <a:off x="736979" y="1278198"/>
            <a:ext cx="9894627" cy="31389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71F0922-8741-D747-9C0F-3D8687C5014F}"/>
              </a:ext>
            </a:extLst>
          </p:cNvPr>
          <p:cNvSpPr/>
          <p:nvPr/>
        </p:nvSpPr>
        <p:spPr>
          <a:xfrm>
            <a:off x="736978" y="1714926"/>
            <a:ext cx="9894627" cy="31389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E76440D-B186-FB42-B70A-A2984ED7802D}"/>
              </a:ext>
            </a:extLst>
          </p:cNvPr>
          <p:cNvSpPr/>
          <p:nvPr/>
        </p:nvSpPr>
        <p:spPr>
          <a:xfrm>
            <a:off x="736977" y="2213069"/>
            <a:ext cx="9894627" cy="31389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B72E73C-0AEF-9B4E-99CA-3AD275047722}"/>
              </a:ext>
            </a:extLst>
          </p:cNvPr>
          <p:cNvSpPr/>
          <p:nvPr/>
        </p:nvSpPr>
        <p:spPr>
          <a:xfrm>
            <a:off x="736976" y="2649797"/>
            <a:ext cx="9894627" cy="31389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DC6BBCD-879D-7444-9FED-8BE5E199E2E7}"/>
              </a:ext>
            </a:extLst>
          </p:cNvPr>
          <p:cNvSpPr/>
          <p:nvPr/>
        </p:nvSpPr>
        <p:spPr>
          <a:xfrm>
            <a:off x="736975" y="1337631"/>
            <a:ext cx="1160063" cy="19304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2D024F0-29F3-F24B-B287-3A19F588333A}"/>
              </a:ext>
            </a:extLst>
          </p:cNvPr>
          <p:cNvSpPr/>
          <p:nvPr/>
        </p:nvSpPr>
        <p:spPr>
          <a:xfrm>
            <a:off x="1897038" y="1775350"/>
            <a:ext cx="1160063" cy="19304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68331F9-CCEC-A046-8943-AEC836E2149F}"/>
              </a:ext>
            </a:extLst>
          </p:cNvPr>
          <p:cNvSpPr/>
          <p:nvPr/>
        </p:nvSpPr>
        <p:spPr>
          <a:xfrm>
            <a:off x="3057101" y="1332735"/>
            <a:ext cx="1160063" cy="19304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12E9C23-5690-CA49-A06F-7AAF36795B53}"/>
              </a:ext>
            </a:extLst>
          </p:cNvPr>
          <p:cNvSpPr/>
          <p:nvPr/>
        </p:nvSpPr>
        <p:spPr>
          <a:xfrm>
            <a:off x="5377227" y="2266616"/>
            <a:ext cx="1160063" cy="1930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480747-2C04-8343-837D-7C3FE1AD4EE4}"/>
              </a:ext>
            </a:extLst>
          </p:cNvPr>
          <p:cNvSpPr/>
          <p:nvPr/>
        </p:nvSpPr>
        <p:spPr>
          <a:xfrm>
            <a:off x="4217164" y="2710221"/>
            <a:ext cx="1160063" cy="19304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84D1932-AB1A-0047-9B75-5A0500093CE4}"/>
              </a:ext>
            </a:extLst>
          </p:cNvPr>
          <p:cNvSpPr/>
          <p:nvPr/>
        </p:nvSpPr>
        <p:spPr>
          <a:xfrm>
            <a:off x="6537290" y="2681496"/>
            <a:ext cx="1160063" cy="19304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85C36C1-922C-FD4C-AD84-A8D874FE8DB9}"/>
              </a:ext>
            </a:extLst>
          </p:cNvPr>
          <p:cNvSpPr/>
          <p:nvPr/>
        </p:nvSpPr>
        <p:spPr>
          <a:xfrm>
            <a:off x="7697353" y="1783826"/>
            <a:ext cx="1160063" cy="19304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4A31087-9BB9-C14C-9A2A-E18B70A98855}"/>
              </a:ext>
            </a:extLst>
          </p:cNvPr>
          <p:cNvSpPr/>
          <p:nvPr/>
        </p:nvSpPr>
        <p:spPr>
          <a:xfrm>
            <a:off x="8925670" y="1334936"/>
            <a:ext cx="1160063" cy="19304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A3FE1E1-CBAC-A548-8FC6-CDF719AC9400}"/>
              </a:ext>
            </a:extLst>
          </p:cNvPr>
          <p:cNvSpPr/>
          <p:nvPr/>
        </p:nvSpPr>
        <p:spPr>
          <a:xfrm>
            <a:off x="1897036" y="1328333"/>
            <a:ext cx="1160063" cy="19304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Suspended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CD29379-1545-BE4B-A40E-4075302DC6D8}"/>
              </a:ext>
            </a:extLst>
          </p:cNvPr>
          <p:cNvSpPr/>
          <p:nvPr/>
        </p:nvSpPr>
        <p:spPr>
          <a:xfrm>
            <a:off x="736975" y="1766052"/>
            <a:ext cx="1160063" cy="19304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Suspended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3AEEE81-BD51-5E41-87A4-78A35BF0BF79}"/>
              </a:ext>
            </a:extLst>
          </p:cNvPr>
          <p:cNvSpPr/>
          <p:nvPr/>
        </p:nvSpPr>
        <p:spPr>
          <a:xfrm>
            <a:off x="805208" y="2263398"/>
            <a:ext cx="4462828" cy="1962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Suspended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FEB0000-BA8D-524D-85A7-C0EEA88D8521}"/>
              </a:ext>
            </a:extLst>
          </p:cNvPr>
          <p:cNvSpPr/>
          <p:nvPr/>
        </p:nvSpPr>
        <p:spPr>
          <a:xfrm>
            <a:off x="805208" y="2710220"/>
            <a:ext cx="3316416" cy="193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Suspended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76CCAB5-FDC3-E841-A640-56234B98913D}"/>
              </a:ext>
            </a:extLst>
          </p:cNvPr>
          <p:cNvSpPr/>
          <p:nvPr/>
        </p:nvSpPr>
        <p:spPr>
          <a:xfrm>
            <a:off x="4251292" y="1328333"/>
            <a:ext cx="4606124" cy="19304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Suspended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9BE01DA-33D2-FD4B-B94E-EC84812D9A1D}"/>
              </a:ext>
            </a:extLst>
          </p:cNvPr>
          <p:cNvSpPr/>
          <p:nvPr/>
        </p:nvSpPr>
        <p:spPr>
          <a:xfrm>
            <a:off x="3145807" y="1766052"/>
            <a:ext cx="4428700" cy="19304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Suspended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4FE27DC-D98D-C145-9108-D8F54B7ECE93}"/>
              </a:ext>
            </a:extLst>
          </p:cNvPr>
          <p:cNvSpPr/>
          <p:nvPr/>
        </p:nvSpPr>
        <p:spPr>
          <a:xfrm>
            <a:off x="9041630" y="1783826"/>
            <a:ext cx="1160063" cy="19304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Suspended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00229EB-7A13-E745-8D1E-262BDC30CC9D}"/>
              </a:ext>
            </a:extLst>
          </p:cNvPr>
          <p:cNvSpPr/>
          <p:nvPr/>
        </p:nvSpPr>
        <p:spPr>
          <a:xfrm>
            <a:off x="7956648" y="2282797"/>
            <a:ext cx="1160063" cy="19304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Suspended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66DC61C-ADCB-904B-A2D6-1CB34233D6A9}"/>
              </a:ext>
            </a:extLst>
          </p:cNvPr>
          <p:cNvSpPr/>
          <p:nvPr/>
        </p:nvSpPr>
        <p:spPr>
          <a:xfrm>
            <a:off x="5353348" y="2728765"/>
            <a:ext cx="1160063" cy="19304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Suspended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C9EF930-AB08-2845-8029-F9F36375CEDD}"/>
              </a:ext>
            </a:extLst>
          </p:cNvPr>
          <p:cNvSpPr/>
          <p:nvPr/>
        </p:nvSpPr>
        <p:spPr>
          <a:xfrm>
            <a:off x="8509385" y="2724363"/>
            <a:ext cx="1160063" cy="19304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Suspended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07545E7-F63A-B540-BF8D-3D60DA4FFE81}"/>
              </a:ext>
            </a:extLst>
          </p:cNvPr>
          <p:cNvSpPr/>
          <p:nvPr/>
        </p:nvSpPr>
        <p:spPr>
          <a:xfrm>
            <a:off x="415637" y="3777221"/>
            <a:ext cx="10652697" cy="211540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E12388F-57BD-6246-8F25-9CB44A0F5575}"/>
              </a:ext>
            </a:extLst>
          </p:cNvPr>
          <p:cNvSpPr/>
          <p:nvPr/>
        </p:nvSpPr>
        <p:spPr>
          <a:xfrm>
            <a:off x="641444" y="4084297"/>
            <a:ext cx="9894627" cy="31389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C240414-813C-644A-9244-88B202556709}"/>
              </a:ext>
            </a:extLst>
          </p:cNvPr>
          <p:cNvSpPr/>
          <p:nvPr/>
        </p:nvSpPr>
        <p:spPr>
          <a:xfrm>
            <a:off x="641443" y="4521025"/>
            <a:ext cx="9894627" cy="31389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8AC0469-52FF-BC43-A436-2FCE60041566}"/>
              </a:ext>
            </a:extLst>
          </p:cNvPr>
          <p:cNvSpPr/>
          <p:nvPr/>
        </p:nvSpPr>
        <p:spPr>
          <a:xfrm>
            <a:off x="641442" y="5019168"/>
            <a:ext cx="9894627" cy="31389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9679F4A-45E2-F740-A3D9-9596FB2CF600}"/>
              </a:ext>
            </a:extLst>
          </p:cNvPr>
          <p:cNvSpPr/>
          <p:nvPr/>
        </p:nvSpPr>
        <p:spPr>
          <a:xfrm>
            <a:off x="641441" y="5455896"/>
            <a:ext cx="9894627" cy="31389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A383370-2CF1-5042-9BDE-16C6D1576307}"/>
              </a:ext>
            </a:extLst>
          </p:cNvPr>
          <p:cNvSpPr/>
          <p:nvPr/>
        </p:nvSpPr>
        <p:spPr>
          <a:xfrm>
            <a:off x="641440" y="4143730"/>
            <a:ext cx="1160063" cy="19304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3F8F0A4-81EF-DA40-8664-EB6E6534569D}"/>
              </a:ext>
            </a:extLst>
          </p:cNvPr>
          <p:cNvSpPr/>
          <p:nvPr/>
        </p:nvSpPr>
        <p:spPr>
          <a:xfrm>
            <a:off x="1139582" y="4571655"/>
            <a:ext cx="1160063" cy="19304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758C1F61-3C20-8B4F-AB4C-90B6AAF7DA3D}"/>
              </a:ext>
            </a:extLst>
          </p:cNvPr>
          <p:cNvSpPr/>
          <p:nvPr/>
        </p:nvSpPr>
        <p:spPr>
          <a:xfrm>
            <a:off x="2142708" y="4141034"/>
            <a:ext cx="1160063" cy="19304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A135CAD-A4B6-6549-B024-2BFEA9E76D05}"/>
              </a:ext>
            </a:extLst>
          </p:cNvPr>
          <p:cNvSpPr/>
          <p:nvPr/>
        </p:nvSpPr>
        <p:spPr>
          <a:xfrm>
            <a:off x="5281692" y="5072715"/>
            <a:ext cx="3227693" cy="1930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E9F3EBA1-BDF2-EE4C-BA71-28C1B1B657D9}"/>
              </a:ext>
            </a:extLst>
          </p:cNvPr>
          <p:cNvSpPr/>
          <p:nvPr/>
        </p:nvSpPr>
        <p:spPr>
          <a:xfrm>
            <a:off x="1985744" y="5529234"/>
            <a:ext cx="4125049" cy="18943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6390461D-A71E-F540-8D71-CB41CDC22E89}"/>
              </a:ext>
            </a:extLst>
          </p:cNvPr>
          <p:cNvSpPr/>
          <p:nvPr/>
        </p:nvSpPr>
        <p:spPr>
          <a:xfrm>
            <a:off x="6390593" y="5527427"/>
            <a:ext cx="2726118" cy="19124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9D3A7C9-6E75-4B4B-9EFA-6FC1830E861A}"/>
              </a:ext>
            </a:extLst>
          </p:cNvPr>
          <p:cNvSpPr/>
          <p:nvPr/>
        </p:nvSpPr>
        <p:spPr>
          <a:xfrm>
            <a:off x="7601818" y="4589925"/>
            <a:ext cx="1160063" cy="19304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084F49AF-16C4-3C40-AE3A-FBF4DCDE4B28}"/>
              </a:ext>
            </a:extLst>
          </p:cNvPr>
          <p:cNvSpPr/>
          <p:nvPr/>
        </p:nvSpPr>
        <p:spPr>
          <a:xfrm>
            <a:off x="7349938" y="4141034"/>
            <a:ext cx="2735795" cy="19304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B98C097-7244-B84B-A7DA-5BBDBAB9ED66}"/>
              </a:ext>
            </a:extLst>
          </p:cNvPr>
          <p:cNvSpPr txBox="1"/>
          <p:nvPr/>
        </p:nvSpPr>
        <p:spPr>
          <a:xfrm>
            <a:off x="346226" y="3337284"/>
            <a:ext cx="21649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Desired Execution:</a:t>
            </a:r>
            <a:endParaRPr lang="en-US" sz="1400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0F66B130-0745-D940-8065-1262AE125DA1}"/>
              </a:ext>
            </a:extLst>
          </p:cNvPr>
          <p:cNvSpPr/>
          <p:nvPr/>
        </p:nvSpPr>
        <p:spPr>
          <a:xfrm>
            <a:off x="3596202" y="4141036"/>
            <a:ext cx="3527929" cy="19304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D59D5B06-5844-834A-90E3-F6F94F283D2C}"/>
              </a:ext>
            </a:extLst>
          </p:cNvPr>
          <p:cNvSpPr/>
          <p:nvPr/>
        </p:nvSpPr>
        <p:spPr>
          <a:xfrm>
            <a:off x="2797784" y="4586938"/>
            <a:ext cx="1160063" cy="19304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0D4FB613-486F-C44C-A8FE-5E2362F04CD1}"/>
              </a:ext>
            </a:extLst>
          </p:cNvPr>
          <p:cNvSpPr/>
          <p:nvPr/>
        </p:nvSpPr>
        <p:spPr>
          <a:xfrm>
            <a:off x="4619769" y="4586938"/>
            <a:ext cx="1160063" cy="19304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5FA7928F-3E75-474B-8E05-510CB759F245}"/>
              </a:ext>
            </a:extLst>
          </p:cNvPr>
          <p:cNvSpPr/>
          <p:nvPr/>
        </p:nvSpPr>
        <p:spPr>
          <a:xfrm>
            <a:off x="6110793" y="4586938"/>
            <a:ext cx="1160063" cy="19304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B8DE372E-2DC6-8341-BACA-BEDA08CA1780}"/>
              </a:ext>
            </a:extLst>
          </p:cNvPr>
          <p:cNvSpPr/>
          <p:nvPr/>
        </p:nvSpPr>
        <p:spPr>
          <a:xfrm>
            <a:off x="8987687" y="4586938"/>
            <a:ext cx="1160063" cy="19304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8C3E8805-368D-8F4B-AB14-AFB663A1EE1D}"/>
              </a:ext>
            </a:extLst>
          </p:cNvPr>
          <p:cNvSpPr/>
          <p:nvPr/>
        </p:nvSpPr>
        <p:spPr>
          <a:xfrm>
            <a:off x="805226" y="5088891"/>
            <a:ext cx="3316398" cy="17687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</p:spTree>
    <p:extLst>
      <p:ext uri="{BB962C8B-B14F-4D97-AF65-F5344CB8AC3E}">
        <p14:creationId xmlns:p14="http://schemas.microsoft.com/office/powerpoint/2010/main" val="406726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roup 52">
            <a:extLst>
              <a:ext uri="{FF2B5EF4-FFF2-40B4-BE49-F238E27FC236}">
                <a16:creationId xmlns:a16="http://schemas.microsoft.com/office/drawing/2014/main" id="{9521A4A9-2CA3-1E4B-A537-99DEA4B963A4}"/>
              </a:ext>
            </a:extLst>
          </p:cNvPr>
          <p:cNvGrpSpPr/>
          <p:nvPr/>
        </p:nvGrpSpPr>
        <p:grpSpPr>
          <a:xfrm>
            <a:off x="593457" y="1078523"/>
            <a:ext cx="4256490" cy="3666978"/>
            <a:chOff x="593457" y="1078523"/>
            <a:chExt cx="4256490" cy="3666978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7BD4B7FF-786B-8F4B-9565-766AB2417C64}"/>
                </a:ext>
              </a:extLst>
            </p:cNvPr>
            <p:cNvSpPr/>
            <p:nvPr/>
          </p:nvSpPr>
          <p:spPr>
            <a:xfrm>
              <a:off x="593457" y="1078523"/>
              <a:ext cx="4091567" cy="366697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80DCB4B-69FF-7F47-8180-37224CB0CE94}"/>
                </a:ext>
              </a:extLst>
            </p:cNvPr>
            <p:cNvSpPr/>
            <p:nvPr/>
          </p:nvSpPr>
          <p:spPr>
            <a:xfrm>
              <a:off x="735626" y="1553413"/>
              <a:ext cx="881149" cy="2826328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400" dirty="0">
                  <a:solidFill>
                    <a:schemeClr val="tx1"/>
                  </a:solidFill>
                </a:rPr>
                <a:t>PID Mode</a:t>
              </a:r>
            </a:p>
            <a:p>
              <a:r>
                <a:rPr lang="en-US" sz="1400" dirty="0">
                  <a:solidFill>
                    <a:schemeClr val="tx1"/>
                  </a:solidFill>
                </a:rPr>
                <a:t>…</a:t>
              </a:r>
            </a:p>
            <a:p>
              <a:endParaRPr lang="en-US" sz="1400" dirty="0">
                <a:solidFill>
                  <a:schemeClr val="tx1"/>
                </a:solidFill>
              </a:endParaRPr>
            </a:p>
            <a:p>
              <a:r>
                <a:rPr lang="en-US" sz="1400" dirty="0">
                  <a:solidFill>
                    <a:schemeClr val="tx1"/>
                  </a:solidFill>
                </a:rPr>
                <a:t>…</a:t>
              </a:r>
            </a:p>
            <a:p>
              <a:endParaRPr lang="en-US" sz="1400" dirty="0">
                <a:solidFill>
                  <a:schemeClr val="tx1"/>
                </a:solidFill>
              </a:endParaRPr>
            </a:p>
            <a:p>
              <a:endParaRPr lang="en-US" sz="1400" dirty="0">
                <a:solidFill>
                  <a:schemeClr val="tx1"/>
                </a:solidFill>
              </a:endParaRPr>
            </a:p>
            <a:p>
              <a:endParaRPr lang="en-US" sz="1400" dirty="0">
                <a:solidFill>
                  <a:schemeClr val="tx1"/>
                </a:solidFill>
              </a:endParaRPr>
            </a:p>
            <a:p>
              <a:r>
                <a:rPr lang="en-US" sz="1400" dirty="0">
                  <a:solidFill>
                    <a:schemeClr val="tx1"/>
                  </a:solidFill>
                </a:rPr>
                <a:t>…</a:t>
              </a:r>
            </a:p>
            <a:p>
              <a:r>
                <a:rPr lang="en-US" sz="1400" dirty="0">
                  <a:solidFill>
                    <a:schemeClr val="tx1"/>
                  </a:solidFill>
                </a:rPr>
                <a:t>Priority</a:t>
              </a:r>
            </a:p>
          </p:txBody>
        </p:sp>
        <p:sp>
          <p:nvSpPr>
            <p:cNvPr id="6" name="Multidocument 5">
              <a:extLst>
                <a:ext uri="{FF2B5EF4-FFF2-40B4-BE49-F238E27FC236}">
                  <a16:creationId xmlns:a16="http://schemas.microsoft.com/office/drawing/2014/main" id="{E106243B-A112-3A4D-808A-3DB0385664EE}"/>
                </a:ext>
              </a:extLst>
            </p:cNvPr>
            <p:cNvSpPr/>
            <p:nvPr/>
          </p:nvSpPr>
          <p:spPr>
            <a:xfrm>
              <a:off x="1758944" y="1553413"/>
              <a:ext cx="831273" cy="864524"/>
            </a:xfrm>
            <a:prstGeom prst="flowChartMultidocumen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Files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E8D9816-7EDF-F54E-BC96-3BA0E9DD70C5}"/>
                </a:ext>
              </a:extLst>
            </p:cNvPr>
            <p:cNvSpPr/>
            <p:nvPr/>
          </p:nvSpPr>
          <p:spPr>
            <a:xfrm>
              <a:off x="1010799" y="1190212"/>
              <a:ext cx="3158836" cy="21357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u="sng" dirty="0">
                  <a:solidFill>
                    <a:schemeClr val="tx1"/>
                  </a:solidFill>
                </a:rPr>
                <a:t>Process (Context)</a:t>
              </a:r>
            </a:p>
          </p:txBody>
        </p:sp>
        <p:sp>
          <p:nvSpPr>
            <p:cNvPr id="8" name="Folded Corner 7">
              <a:extLst>
                <a:ext uri="{FF2B5EF4-FFF2-40B4-BE49-F238E27FC236}">
                  <a16:creationId xmlns:a16="http://schemas.microsoft.com/office/drawing/2014/main" id="{E4B6AA17-AD6F-1445-974D-F20D1C678A13}"/>
                </a:ext>
              </a:extLst>
            </p:cNvPr>
            <p:cNvSpPr/>
            <p:nvPr/>
          </p:nvSpPr>
          <p:spPr>
            <a:xfrm>
              <a:off x="1758943" y="3614970"/>
              <a:ext cx="831273" cy="764771"/>
            </a:xfrm>
            <a:prstGeom prst="foldedCorner">
              <a:avLst/>
            </a:prstGeom>
            <a:solidFill>
              <a:schemeClr val="bg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Code</a:t>
              </a:r>
            </a:p>
          </p:txBody>
        </p:sp>
        <p:sp>
          <p:nvSpPr>
            <p:cNvPr id="9" name="Data 8">
              <a:extLst>
                <a:ext uri="{FF2B5EF4-FFF2-40B4-BE49-F238E27FC236}">
                  <a16:creationId xmlns:a16="http://schemas.microsoft.com/office/drawing/2014/main" id="{CA147F88-A5EA-AE41-81B5-23BB683163AA}"/>
                </a:ext>
              </a:extLst>
            </p:cNvPr>
            <p:cNvSpPr/>
            <p:nvPr/>
          </p:nvSpPr>
          <p:spPr>
            <a:xfrm>
              <a:off x="1659187" y="2634068"/>
              <a:ext cx="1064033" cy="764771"/>
            </a:xfrm>
            <a:prstGeom prst="flowChartInputOutpu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Data</a:t>
              </a:r>
            </a:p>
            <a:p>
              <a:pPr algn="ctr"/>
              <a:r>
                <a:rPr lang="en-US" sz="1200" dirty="0"/>
                <a:t>(Heap)</a:t>
              </a:r>
            </a:p>
          </p:txBody>
        </p:sp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25C83A82-3B14-5A43-A767-129B787B90B4}"/>
                </a:ext>
              </a:extLst>
            </p:cNvPr>
            <p:cNvSpPr/>
            <p:nvPr/>
          </p:nvSpPr>
          <p:spPr>
            <a:xfrm>
              <a:off x="2906102" y="1553413"/>
              <a:ext cx="1579418" cy="2826328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3577900-65D1-F54F-8E74-32266C713DE1}"/>
                </a:ext>
              </a:extLst>
            </p:cNvPr>
            <p:cNvSpPr/>
            <p:nvPr/>
          </p:nvSpPr>
          <p:spPr>
            <a:xfrm>
              <a:off x="2541674" y="1713276"/>
              <a:ext cx="2308273" cy="20376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u="sng" dirty="0">
                  <a:solidFill>
                    <a:schemeClr val="tx1"/>
                  </a:solidFill>
                </a:rPr>
                <a:t>Main Thread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BCBA35D-91A6-FA4B-AC2D-037A19B0D09F}"/>
                </a:ext>
              </a:extLst>
            </p:cNvPr>
            <p:cNvSpPr/>
            <p:nvPr/>
          </p:nvSpPr>
          <p:spPr>
            <a:xfrm>
              <a:off x="3163796" y="2280245"/>
              <a:ext cx="947651" cy="63176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Stack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EF17FA8-A3F1-4741-8E2C-D64567250A91}"/>
                </a:ext>
              </a:extLst>
            </p:cNvPr>
            <p:cNvSpPr/>
            <p:nvPr/>
          </p:nvSpPr>
          <p:spPr>
            <a:xfrm>
              <a:off x="3163796" y="3299086"/>
              <a:ext cx="1005839" cy="63176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Instruction point</a:t>
              </a:r>
            </a:p>
          </p:txBody>
        </p:sp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1F411B55-EA2F-4E46-8409-8FEE72694985}"/>
              </a:ext>
            </a:extLst>
          </p:cNvPr>
          <p:cNvSpPr/>
          <p:nvPr/>
        </p:nvSpPr>
        <p:spPr>
          <a:xfrm>
            <a:off x="9883727" y="1694520"/>
            <a:ext cx="2308273" cy="2037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u="sng" dirty="0">
                <a:solidFill>
                  <a:schemeClr val="tx1"/>
                </a:solidFill>
              </a:rPr>
              <a:t>Thread 1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5529514-BF0A-AA48-9409-46D946AB0D35}"/>
              </a:ext>
            </a:extLst>
          </p:cNvPr>
          <p:cNvSpPr txBox="1"/>
          <p:nvPr/>
        </p:nvSpPr>
        <p:spPr>
          <a:xfrm>
            <a:off x="643260" y="709190"/>
            <a:ext cx="14544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Single Thread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EA03447-AAE2-0346-90DC-1B726669143C}"/>
              </a:ext>
            </a:extLst>
          </p:cNvPr>
          <p:cNvSpPr txBox="1"/>
          <p:nvPr/>
        </p:nvSpPr>
        <p:spPr>
          <a:xfrm>
            <a:off x="6332009" y="746066"/>
            <a:ext cx="1688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Multiple Thread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5649711-ACC2-7246-AF7D-AA188EB6C0A4}"/>
              </a:ext>
            </a:extLst>
          </p:cNvPr>
          <p:cNvSpPr txBox="1"/>
          <p:nvPr/>
        </p:nvSpPr>
        <p:spPr>
          <a:xfrm>
            <a:off x="610705" y="287079"/>
            <a:ext cx="23814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Thread Architecture: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B4CCF23-232A-8949-A898-E57A515541FF}"/>
              </a:ext>
            </a:extLst>
          </p:cNvPr>
          <p:cNvSpPr txBox="1"/>
          <p:nvPr/>
        </p:nvSpPr>
        <p:spPr>
          <a:xfrm>
            <a:off x="610705" y="5136835"/>
            <a:ext cx="78589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Stack: Region in memory where local variable are stored and passed into functions</a:t>
            </a:r>
          </a:p>
          <a:p>
            <a:r>
              <a:rPr lang="en-US" dirty="0"/>
              <a:t>Instruction Pointer: Address of the next instruction to execute. </a:t>
            </a: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DFF87D7B-454E-D94B-A8A0-C66846F3444A}"/>
              </a:ext>
            </a:extLst>
          </p:cNvPr>
          <p:cNvGrpSpPr/>
          <p:nvPr/>
        </p:nvGrpSpPr>
        <p:grpSpPr>
          <a:xfrm>
            <a:off x="6332009" y="1078523"/>
            <a:ext cx="5618339" cy="3695699"/>
            <a:chOff x="6332009" y="1078523"/>
            <a:chExt cx="5618339" cy="3695699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A40477D5-2F88-8847-8047-B35864F10C02}"/>
                </a:ext>
              </a:extLst>
            </p:cNvPr>
            <p:cNvSpPr/>
            <p:nvPr/>
          </p:nvSpPr>
          <p:spPr>
            <a:xfrm>
              <a:off x="6332009" y="1078523"/>
              <a:ext cx="5618339" cy="366697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32065799-AD29-EC4C-AE1F-6FDBBB82C3FB}"/>
                </a:ext>
              </a:extLst>
            </p:cNvPr>
            <p:cNvSpPr/>
            <p:nvPr/>
          </p:nvSpPr>
          <p:spPr>
            <a:xfrm>
              <a:off x="6474178" y="1553413"/>
              <a:ext cx="881149" cy="2826328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400" dirty="0">
                  <a:solidFill>
                    <a:schemeClr val="tx1"/>
                  </a:solidFill>
                </a:rPr>
                <a:t>PID Mode</a:t>
              </a:r>
            </a:p>
            <a:p>
              <a:r>
                <a:rPr lang="en-US" sz="1400" dirty="0">
                  <a:solidFill>
                    <a:schemeClr val="tx1"/>
                  </a:solidFill>
                </a:rPr>
                <a:t>…</a:t>
              </a:r>
            </a:p>
            <a:p>
              <a:endParaRPr lang="en-US" sz="1400" dirty="0">
                <a:solidFill>
                  <a:schemeClr val="tx1"/>
                </a:solidFill>
              </a:endParaRPr>
            </a:p>
            <a:p>
              <a:r>
                <a:rPr lang="en-US" sz="1400" dirty="0">
                  <a:solidFill>
                    <a:schemeClr val="tx1"/>
                  </a:solidFill>
                </a:rPr>
                <a:t>…</a:t>
              </a:r>
            </a:p>
            <a:p>
              <a:endParaRPr lang="en-US" sz="1400" dirty="0">
                <a:solidFill>
                  <a:schemeClr val="tx1"/>
                </a:solidFill>
              </a:endParaRPr>
            </a:p>
            <a:p>
              <a:endParaRPr lang="en-US" sz="1400" dirty="0">
                <a:solidFill>
                  <a:schemeClr val="tx1"/>
                </a:solidFill>
              </a:endParaRPr>
            </a:p>
            <a:p>
              <a:endParaRPr lang="en-US" sz="1400" dirty="0">
                <a:solidFill>
                  <a:schemeClr val="tx1"/>
                </a:solidFill>
              </a:endParaRPr>
            </a:p>
            <a:p>
              <a:r>
                <a:rPr lang="en-US" sz="1400" dirty="0">
                  <a:solidFill>
                    <a:schemeClr val="tx1"/>
                  </a:solidFill>
                </a:rPr>
                <a:t>…</a:t>
              </a:r>
            </a:p>
            <a:p>
              <a:r>
                <a:rPr lang="en-US" sz="1400" dirty="0">
                  <a:solidFill>
                    <a:schemeClr val="tx1"/>
                  </a:solidFill>
                </a:rPr>
                <a:t>Priority</a:t>
              </a:r>
            </a:p>
          </p:txBody>
        </p:sp>
        <p:sp>
          <p:nvSpPr>
            <p:cNvPr id="29" name="Multidocument 28">
              <a:extLst>
                <a:ext uri="{FF2B5EF4-FFF2-40B4-BE49-F238E27FC236}">
                  <a16:creationId xmlns:a16="http://schemas.microsoft.com/office/drawing/2014/main" id="{5507811E-608B-B040-A410-A60E1110E431}"/>
                </a:ext>
              </a:extLst>
            </p:cNvPr>
            <p:cNvSpPr/>
            <p:nvPr/>
          </p:nvSpPr>
          <p:spPr>
            <a:xfrm>
              <a:off x="7609481" y="1581550"/>
              <a:ext cx="831273" cy="864524"/>
            </a:xfrm>
            <a:prstGeom prst="flowChartMultidocumen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Files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7D175BA0-5FAC-C047-B76D-12474AB8FE66}"/>
                </a:ext>
              </a:extLst>
            </p:cNvPr>
            <p:cNvSpPr/>
            <p:nvPr/>
          </p:nvSpPr>
          <p:spPr>
            <a:xfrm>
              <a:off x="6749351" y="1190212"/>
              <a:ext cx="3158836" cy="21357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u="sng" dirty="0">
                  <a:solidFill>
                    <a:schemeClr val="tx1"/>
                  </a:solidFill>
                </a:rPr>
                <a:t>Process (Context)</a:t>
              </a:r>
            </a:p>
          </p:txBody>
        </p:sp>
        <p:sp>
          <p:nvSpPr>
            <p:cNvPr id="31" name="Folded Corner 30">
              <a:extLst>
                <a:ext uri="{FF2B5EF4-FFF2-40B4-BE49-F238E27FC236}">
                  <a16:creationId xmlns:a16="http://schemas.microsoft.com/office/drawing/2014/main" id="{25707B50-2F6F-2048-B6F1-F8ED1B13761A}"/>
                </a:ext>
              </a:extLst>
            </p:cNvPr>
            <p:cNvSpPr/>
            <p:nvPr/>
          </p:nvSpPr>
          <p:spPr>
            <a:xfrm>
              <a:off x="7567625" y="3614970"/>
              <a:ext cx="831273" cy="764771"/>
            </a:xfrm>
            <a:prstGeom prst="foldedCorner">
              <a:avLst/>
            </a:prstGeom>
            <a:solidFill>
              <a:schemeClr val="bg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Code</a:t>
              </a:r>
            </a:p>
          </p:txBody>
        </p:sp>
        <p:sp>
          <p:nvSpPr>
            <p:cNvPr id="32" name="Data 31">
              <a:extLst>
                <a:ext uri="{FF2B5EF4-FFF2-40B4-BE49-F238E27FC236}">
                  <a16:creationId xmlns:a16="http://schemas.microsoft.com/office/drawing/2014/main" id="{E9EE681C-9B91-374B-8FC8-A94340689AD0}"/>
                </a:ext>
              </a:extLst>
            </p:cNvPr>
            <p:cNvSpPr/>
            <p:nvPr/>
          </p:nvSpPr>
          <p:spPr>
            <a:xfrm>
              <a:off x="7467974" y="2623839"/>
              <a:ext cx="1064033" cy="764771"/>
            </a:xfrm>
            <a:prstGeom prst="flowChartInputOutpu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Data</a:t>
              </a:r>
            </a:p>
            <a:p>
              <a:pPr algn="ctr"/>
              <a:r>
                <a:rPr lang="en-US" sz="1200" dirty="0"/>
                <a:t>(Heap)</a:t>
              </a:r>
            </a:p>
          </p:txBody>
        </p:sp>
        <p:sp>
          <p:nvSpPr>
            <p:cNvPr id="33" name="Rounded Rectangle 32">
              <a:extLst>
                <a:ext uri="{FF2B5EF4-FFF2-40B4-BE49-F238E27FC236}">
                  <a16:creationId xmlns:a16="http://schemas.microsoft.com/office/drawing/2014/main" id="{5CC64875-FDE8-B448-B09A-66BE09408323}"/>
                </a:ext>
              </a:extLst>
            </p:cNvPr>
            <p:cNvSpPr/>
            <p:nvPr/>
          </p:nvSpPr>
          <p:spPr>
            <a:xfrm>
              <a:off x="8644654" y="1553413"/>
              <a:ext cx="1464103" cy="2826328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B61867DF-98D2-844B-9E03-532C0A3A92EE}"/>
                </a:ext>
              </a:extLst>
            </p:cNvPr>
            <p:cNvSpPr/>
            <p:nvPr/>
          </p:nvSpPr>
          <p:spPr>
            <a:xfrm>
              <a:off x="8280226" y="1713276"/>
              <a:ext cx="2308273" cy="20376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u="sng" dirty="0">
                  <a:solidFill>
                    <a:schemeClr val="tx1"/>
                  </a:solidFill>
                </a:rPr>
                <a:t>Main Thread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2449E68A-A099-F145-8654-E123B5C7DB4B}"/>
                </a:ext>
              </a:extLst>
            </p:cNvPr>
            <p:cNvSpPr/>
            <p:nvPr/>
          </p:nvSpPr>
          <p:spPr>
            <a:xfrm>
              <a:off x="8902348" y="2280245"/>
              <a:ext cx="947651" cy="63176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Stack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DD4A848D-1BBA-584B-A4DB-C3790CEAB105}"/>
                </a:ext>
              </a:extLst>
            </p:cNvPr>
            <p:cNvSpPr/>
            <p:nvPr/>
          </p:nvSpPr>
          <p:spPr>
            <a:xfrm>
              <a:off x="8902348" y="3299086"/>
              <a:ext cx="1005839" cy="63176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Instruction point</a:t>
              </a:r>
            </a:p>
          </p:txBody>
        </p:sp>
        <p:sp>
          <p:nvSpPr>
            <p:cNvPr id="38" name="Rounded Rectangle 37">
              <a:extLst>
                <a:ext uri="{FF2B5EF4-FFF2-40B4-BE49-F238E27FC236}">
                  <a16:creationId xmlns:a16="http://schemas.microsoft.com/office/drawing/2014/main" id="{9C9037CC-7F9C-D645-BE3D-6726B03780EF}"/>
                </a:ext>
              </a:extLst>
            </p:cNvPr>
            <p:cNvSpPr/>
            <p:nvPr/>
          </p:nvSpPr>
          <p:spPr>
            <a:xfrm>
              <a:off x="10248155" y="1553413"/>
              <a:ext cx="1579418" cy="2826328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28FD963E-FCFB-844F-8A49-329D635AC993}"/>
                </a:ext>
              </a:extLst>
            </p:cNvPr>
            <p:cNvSpPr/>
            <p:nvPr/>
          </p:nvSpPr>
          <p:spPr>
            <a:xfrm>
              <a:off x="10578960" y="2237615"/>
              <a:ext cx="947651" cy="63176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Stack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D01F93D1-01A3-1A48-ABAB-A1AF82D7D407}"/>
                </a:ext>
              </a:extLst>
            </p:cNvPr>
            <p:cNvSpPr/>
            <p:nvPr/>
          </p:nvSpPr>
          <p:spPr>
            <a:xfrm>
              <a:off x="10564730" y="3299085"/>
              <a:ext cx="1005839" cy="63176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Instruction point</a:t>
              </a:r>
            </a:p>
          </p:txBody>
        </p:sp>
        <p:sp>
          <p:nvSpPr>
            <p:cNvPr id="47" name="Rounded Rectangle 46">
              <a:extLst>
                <a:ext uri="{FF2B5EF4-FFF2-40B4-BE49-F238E27FC236}">
                  <a16:creationId xmlns:a16="http://schemas.microsoft.com/office/drawing/2014/main" id="{03E42440-2C89-6B49-AC36-71B1EB6585E9}"/>
                </a:ext>
              </a:extLst>
            </p:cNvPr>
            <p:cNvSpPr/>
            <p:nvPr/>
          </p:nvSpPr>
          <p:spPr>
            <a:xfrm>
              <a:off x="7487987" y="1478599"/>
              <a:ext cx="1044020" cy="3080184"/>
            </a:xfrm>
            <a:prstGeom prst="roundRect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109BA97D-AC2B-5D4D-BC39-BAE7B0DC26FA}"/>
                </a:ext>
              </a:extLst>
            </p:cNvPr>
            <p:cNvSpPr txBox="1"/>
            <p:nvPr/>
          </p:nvSpPr>
          <p:spPr>
            <a:xfrm>
              <a:off x="8728650" y="4404890"/>
              <a:ext cx="21507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Shared by all threads</a:t>
              </a:r>
            </a:p>
          </p:txBody>
        </p: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4A499044-EA98-4E46-B7F2-E24F2E2D1F1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440754" y="4398497"/>
              <a:ext cx="336393" cy="191059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Rectangle 53">
            <a:extLst>
              <a:ext uri="{FF2B5EF4-FFF2-40B4-BE49-F238E27FC236}">
                <a16:creationId xmlns:a16="http://schemas.microsoft.com/office/drawing/2014/main" id="{8771E2BA-8554-8946-B79E-B0EB594F1B95}"/>
              </a:ext>
            </a:extLst>
          </p:cNvPr>
          <p:cNvSpPr/>
          <p:nvPr/>
        </p:nvSpPr>
        <p:spPr>
          <a:xfrm>
            <a:off x="9849999" y="1708161"/>
            <a:ext cx="2308273" cy="2037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u="sng" dirty="0">
                <a:solidFill>
                  <a:schemeClr val="tx1"/>
                </a:solidFill>
              </a:rPr>
              <a:t>Thread 1</a:t>
            </a:r>
          </a:p>
        </p:txBody>
      </p:sp>
    </p:spTree>
    <p:extLst>
      <p:ext uri="{BB962C8B-B14F-4D97-AF65-F5344CB8AC3E}">
        <p14:creationId xmlns:p14="http://schemas.microsoft.com/office/powerpoint/2010/main" val="121699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CD6797-CDFE-A745-8AF1-1D8BED9B8A1B}"/>
              </a:ext>
            </a:extLst>
          </p:cNvPr>
          <p:cNvSpPr txBox="1"/>
          <p:nvPr/>
        </p:nvSpPr>
        <p:spPr>
          <a:xfrm>
            <a:off x="415638" y="263236"/>
            <a:ext cx="11687320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/>
              <a:t>Atomic Operations: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All reference assignments are atomic.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We can get and set references to objects atomically.  (getters and setter are atomic because it refer reference of object.   </a:t>
            </a:r>
            <a:r>
              <a:rPr lang="en-US" b="1" dirty="0" err="1">
                <a:solidFill>
                  <a:schemeClr val="accent6">
                    <a:lumMod val="50000"/>
                  </a:schemeClr>
                </a:solidFill>
              </a:rPr>
              <a:t>this.setName</a:t>
            </a:r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= name 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 Object a. = new Object();</a:t>
            </a:r>
          </a:p>
          <a:p>
            <a:pPr lvl="1"/>
            <a:r>
              <a:rPr lang="en-US" dirty="0"/>
              <a:t> Object b = new Object();</a:t>
            </a:r>
          </a:p>
          <a:p>
            <a:pPr lvl="1"/>
            <a:r>
              <a:rPr lang="en-US" dirty="0"/>
              <a:t> a = b //atomic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All assignment for primitive types. </a:t>
            </a:r>
            <a:r>
              <a:rPr lang="en-US" dirty="0">
                <a:solidFill>
                  <a:srgbClr val="FF0000"/>
                </a:solidFill>
              </a:rPr>
              <a:t>Expect long and double.( long and double 64 bits) </a:t>
            </a:r>
          </a:p>
          <a:p>
            <a:endParaRPr lang="en-US" sz="1200" dirty="0">
              <a:solidFill>
                <a:srgbClr val="FF0000"/>
              </a:solidFill>
            </a:endParaRPr>
          </a:p>
          <a:p>
            <a:endParaRPr lang="en-US" sz="1200" dirty="0">
              <a:solidFill>
                <a:srgbClr val="FF0000"/>
              </a:solidFill>
            </a:endParaRPr>
          </a:p>
          <a:p>
            <a:endParaRPr lang="en-US" sz="1200" dirty="0">
              <a:solidFill>
                <a:srgbClr val="FF0000"/>
              </a:solidFill>
            </a:endParaRPr>
          </a:p>
          <a:p>
            <a:endParaRPr lang="en-US" sz="1200" dirty="0">
              <a:solidFill>
                <a:srgbClr val="FF0000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Variable defined as volatile.</a:t>
            </a:r>
          </a:p>
          <a:p>
            <a:pPr lvl="1"/>
            <a:r>
              <a:rPr lang="en-US" dirty="0"/>
              <a:t> volatile double x = 1.0;</a:t>
            </a:r>
          </a:p>
          <a:p>
            <a:pPr lvl="1"/>
            <a:r>
              <a:rPr lang="en-US" dirty="0"/>
              <a:t> volatile double y = 2.0;</a:t>
            </a:r>
          </a:p>
          <a:p>
            <a:pPr lvl="1"/>
            <a:r>
              <a:rPr lang="en-US" dirty="0"/>
              <a:t> x = y;  </a:t>
            </a:r>
            <a:r>
              <a:rPr lang="en-US" b="1" dirty="0"/>
              <a:t>//atomic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Classes in the </a:t>
            </a:r>
            <a:r>
              <a:rPr lang="en-US" dirty="0" err="1"/>
              <a:t>java.util.concurrent.atomic</a:t>
            </a:r>
            <a:r>
              <a:rPr lang="en-US" dirty="0"/>
              <a:t> package.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Reference: </a:t>
            </a:r>
            <a:r>
              <a:rPr lang="en-US" dirty="0">
                <a:hlinkClick r:id="rId2"/>
              </a:rPr>
              <a:t>AtomicOperationCheck.java</a:t>
            </a:r>
            <a:endParaRPr lang="en-US" dirty="0"/>
          </a:p>
          <a:p>
            <a:pPr lvl="1"/>
            <a:endParaRPr lang="en-US" sz="1200" dirty="0">
              <a:solidFill>
                <a:srgbClr val="FF0000"/>
              </a:solidFill>
            </a:endParaRPr>
          </a:p>
          <a:p>
            <a:endParaRPr lang="en-US" sz="1200" dirty="0">
              <a:solidFill>
                <a:srgbClr val="FF0000"/>
              </a:solidFill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C676304-60D7-CF4B-BE42-BA6ADEB3B537}"/>
              </a:ext>
            </a:extLst>
          </p:cNvPr>
          <p:cNvGrpSpPr/>
          <p:nvPr/>
        </p:nvGrpSpPr>
        <p:grpSpPr>
          <a:xfrm>
            <a:off x="2088107" y="2628733"/>
            <a:ext cx="5895832" cy="655095"/>
            <a:chOff x="1924334" y="2440035"/>
            <a:chExt cx="5895832" cy="655095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97C97E7D-BF95-1645-8680-8E9C58BD02C8}"/>
                </a:ext>
              </a:extLst>
            </p:cNvPr>
            <p:cNvSpPr/>
            <p:nvPr/>
          </p:nvSpPr>
          <p:spPr>
            <a:xfrm>
              <a:off x="1924334" y="2440036"/>
              <a:ext cx="887104" cy="232013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Upper 32 bits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C876CF2-7FA2-4645-9D45-0E2F7FB33D89}"/>
                </a:ext>
              </a:extLst>
            </p:cNvPr>
            <p:cNvSpPr/>
            <p:nvPr/>
          </p:nvSpPr>
          <p:spPr>
            <a:xfrm>
              <a:off x="2893324" y="2440036"/>
              <a:ext cx="887104" cy="23201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Lower 32 bits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D429073-2E4B-5949-8604-0436E30C0D1B}"/>
                </a:ext>
              </a:extLst>
            </p:cNvPr>
            <p:cNvSpPr/>
            <p:nvPr/>
          </p:nvSpPr>
          <p:spPr>
            <a:xfrm>
              <a:off x="2282587" y="2714449"/>
              <a:ext cx="1057702" cy="24347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Long / double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B3AD4A8-C3E0-8145-85D2-6CB08B38C897}"/>
                </a:ext>
              </a:extLst>
            </p:cNvPr>
            <p:cNvSpPr/>
            <p:nvPr/>
          </p:nvSpPr>
          <p:spPr>
            <a:xfrm>
              <a:off x="4384195" y="2647304"/>
              <a:ext cx="720067" cy="17632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X = Y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BAD3FA6-3181-AB4C-AB30-B8E5CFAA4027}"/>
                </a:ext>
              </a:extLst>
            </p:cNvPr>
            <p:cNvSpPr/>
            <p:nvPr/>
          </p:nvSpPr>
          <p:spPr>
            <a:xfrm>
              <a:off x="5455543" y="2440035"/>
              <a:ext cx="2364623" cy="274414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x.lower_32_bits            y.lower_32_bits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353F7166-A0B1-BA4B-BB5B-2370B8BD756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38672" y="2556042"/>
              <a:ext cx="211068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0603EB3-0C67-D64F-87FA-7E9A32E1184B}"/>
                </a:ext>
              </a:extLst>
            </p:cNvPr>
            <p:cNvSpPr/>
            <p:nvPr/>
          </p:nvSpPr>
          <p:spPr>
            <a:xfrm>
              <a:off x="5455543" y="2820716"/>
              <a:ext cx="2364623" cy="274414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x.upper_32_bits            y.upper_32_bits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C0B32755-9917-AA4B-88C0-B742F002932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38672" y="2957923"/>
              <a:ext cx="211068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Left Brace 14">
              <a:extLst>
                <a:ext uri="{FF2B5EF4-FFF2-40B4-BE49-F238E27FC236}">
                  <a16:creationId xmlns:a16="http://schemas.microsoft.com/office/drawing/2014/main" id="{5D910AB4-140A-DC44-979F-A20A3780F2F3}"/>
                </a:ext>
              </a:extLst>
            </p:cNvPr>
            <p:cNvSpPr/>
            <p:nvPr/>
          </p:nvSpPr>
          <p:spPr>
            <a:xfrm>
              <a:off x="5104263" y="2556042"/>
              <a:ext cx="232012" cy="401881"/>
            </a:xfrm>
            <a:prstGeom prst="lef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6355590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CD6797-CDFE-A745-8AF1-1D8BED9B8A1B}"/>
              </a:ext>
            </a:extLst>
          </p:cNvPr>
          <p:cNvSpPr txBox="1"/>
          <p:nvPr/>
        </p:nvSpPr>
        <p:spPr>
          <a:xfrm>
            <a:off x="415637" y="263236"/>
            <a:ext cx="6719147" cy="12618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Race Conditions: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/>
              <a:t>Condition when multiple thread are accessing a share resource.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/>
              <a:t>At least one thread is modifying the resource.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/>
              <a:t>The timing of thread scheduling may cause incorrect results.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/>
              <a:t>The core of the problem is non atomic operation performed on the shared resource</a:t>
            </a:r>
            <a:r>
              <a:rPr lang="en-US" sz="1200" dirty="0"/>
              <a:t>.  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D3C0C75-FD8B-814E-8A0D-BAC4EBB0578B}"/>
              </a:ext>
            </a:extLst>
          </p:cNvPr>
          <p:cNvSpPr txBox="1"/>
          <p:nvPr/>
        </p:nvSpPr>
        <p:spPr>
          <a:xfrm>
            <a:off x="415636" y="1684188"/>
            <a:ext cx="520302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Race Conditions - solution: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dirty="0"/>
              <a:t>Identification of the critical section where the race condition is happening.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dirty="0"/>
              <a:t>Protection of the critical section by a synchronized block. 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CCFD03A-B40A-C94A-B42A-0197C4010796}"/>
              </a:ext>
            </a:extLst>
          </p:cNvPr>
          <p:cNvSpPr txBox="1"/>
          <p:nvPr/>
        </p:nvSpPr>
        <p:spPr>
          <a:xfrm>
            <a:off x="415636" y="2612697"/>
            <a:ext cx="6807954" cy="22775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Data Race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 </a:t>
            </a:r>
            <a:r>
              <a:rPr lang="en-US" sz="1200" dirty="0"/>
              <a:t>Executors not follow specified procedure in code.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dirty="0"/>
              <a:t>Compiler and CPU may execute the instruction out of order to optimize performance and utilization.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dirty="0"/>
              <a:t>They will do so while maintain the logical correctness of the code.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dirty="0"/>
              <a:t>Out of order execution by the compiler and CPU are important features to speed up the code.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dirty="0"/>
              <a:t>The compiler rearrange instruction for better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/>
              <a:t>Branch prediction  ( optimized loops, if statement, etc..)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/>
              <a:t>Vectorization – parallel instruction execution.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/>
              <a:t>Prefetching instructions – better cache performance.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CPU re-arrange instructions for better hardware units utilization.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Reference: </a:t>
            </a:r>
            <a:r>
              <a:rPr lang="en-US" sz="1200" dirty="0">
                <a:hlinkClick r:id="rId2"/>
              </a:rPr>
              <a:t>RaceConditionCheck.java</a:t>
            </a:r>
            <a:endParaRPr lang="en-US" sz="1200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EA3FDBF-2DA1-354F-8111-10CFC2EE8D2C}"/>
              </a:ext>
            </a:extLst>
          </p:cNvPr>
          <p:cNvSpPr txBox="1"/>
          <p:nvPr/>
        </p:nvSpPr>
        <p:spPr>
          <a:xfrm>
            <a:off x="415636" y="5049312"/>
            <a:ext cx="4629985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Data Race Solutions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Establish a </a:t>
            </a:r>
            <a:r>
              <a:rPr lang="en-US" sz="1400" b="1" dirty="0"/>
              <a:t>Happens - Before </a:t>
            </a:r>
            <a:r>
              <a:rPr lang="en-US" sz="1200" dirty="0"/>
              <a:t>semantics by one of these methods: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dirty="0"/>
              <a:t>Synchronization of methods which modify shared variables.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dirty="0"/>
              <a:t>Declaration of share variables with the volatile keyword. </a:t>
            </a:r>
          </a:p>
        </p:txBody>
      </p:sp>
    </p:spTree>
    <p:extLst>
      <p:ext uri="{BB962C8B-B14F-4D97-AF65-F5344CB8AC3E}">
        <p14:creationId xmlns:p14="http://schemas.microsoft.com/office/powerpoint/2010/main" val="16042047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CD6797-CDFE-A745-8AF1-1D8BED9B8A1B}"/>
              </a:ext>
            </a:extLst>
          </p:cNvPr>
          <p:cNvSpPr txBox="1"/>
          <p:nvPr/>
        </p:nvSpPr>
        <p:spPr>
          <a:xfrm>
            <a:off x="415637" y="263236"/>
            <a:ext cx="24956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Locking &amp; Deadlocks. 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588AAC2-A320-D647-8B82-2B525593A335}"/>
              </a:ext>
            </a:extLst>
          </p:cNvPr>
          <p:cNvGrpSpPr/>
          <p:nvPr/>
        </p:nvGrpSpPr>
        <p:grpSpPr>
          <a:xfrm>
            <a:off x="415637" y="785107"/>
            <a:ext cx="4312693" cy="2361062"/>
            <a:chOff x="791570" y="1910687"/>
            <a:chExt cx="4312693" cy="2019868"/>
          </a:xfrm>
        </p:grpSpPr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41702CB1-7B5E-B14F-B751-548947D36620}"/>
                </a:ext>
              </a:extLst>
            </p:cNvPr>
            <p:cNvSpPr/>
            <p:nvPr/>
          </p:nvSpPr>
          <p:spPr>
            <a:xfrm>
              <a:off x="791570" y="1910687"/>
              <a:ext cx="4312693" cy="2019868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D9040816-D48B-5F4F-8C34-7A5D8CF0475D}"/>
                </a:ext>
              </a:extLst>
            </p:cNvPr>
            <p:cNvSpPr/>
            <p:nvPr/>
          </p:nvSpPr>
          <p:spPr>
            <a:xfrm>
              <a:off x="2661313" y="2169994"/>
              <a:ext cx="450377" cy="423081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ight Arrow 6">
              <a:extLst>
                <a:ext uri="{FF2B5EF4-FFF2-40B4-BE49-F238E27FC236}">
                  <a16:creationId xmlns:a16="http://schemas.microsoft.com/office/drawing/2014/main" id="{21BD7C71-1D16-7540-8BF1-6451A194446C}"/>
                </a:ext>
              </a:extLst>
            </p:cNvPr>
            <p:cNvSpPr/>
            <p:nvPr/>
          </p:nvSpPr>
          <p:spPr>
            <a:xfrm rot="9135721">
              <a:off x="2251881" y="2470245"/>
              <a:ext cx="409432" cy="247555"/>
            </a:xfrm>
            <a:prstGeom prst="rightArrow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9BDCB028-E87B-9F45-BA17-FC690DA5108C}"/>
                </a:ext>
              </a:extLst>
            </p:cNvPr>
            <p:cNvSpPr/>
            <p:nvPr/>
          </p:nvSpPr>
          <p:spPr>
            <a:xfrm>
              <a:off x="1740659" y="2616485"/>
              <a:ext cx="450377" cy="423081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ight Arrow 11">
              <a:extLst>
                <a:ext uri="{FF2B5EF4-FFF2-40B4-BE49-F238E27FC236}">
                  <a16:creationId xmlns:a16="http://schemas.microsoft.com/office/drawing/2014/main" id="{09DB0143-D26A-4546-8307-32C58119C7AE}"/>
                </a:ext>
              </a:extLst>
            </p:cNvPr>
            <p:cNvSpPr/>
            <p:nvPr/>
          </p:nvSpPr>
          <p:spPr>
            <a:xfrm rot="9135721">
              <a:off x="1357987" y="2976042"/>
              <a:ext cx="409432" cy="247555"/>
            </a:xfrm>
            <a:prstGeom prst="rightArrow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4FB82365-2F6B-FD46-A974-59B3D629A55C}"/>
                </a:ext>
              </a:extLst>
            </p:cNvPr>
            <p:cNvSpPr/>
            <p:nvPr/>
          </p:nvSpPr>
          <p:spPr>
            <a:xfrm>
              <a:off x="873525" y="3194523"/>
              <a:ext cx="450377" cy="423081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ight Arrow 13">
              <a:extLst>
                <a:ext uri="{FF2B5EF4-FFF2-40B4-BE49-F238E27FC236}">
                  <a16:creationId xmlns:a16="http://schemas.microsoft.com/office/drawing/2014/main" id="{BB1CE4CE-9D43-8A4C-A1CD-21A3A0D1A6E2}"/>
                </a:ext>
              </a:extLst>
            </p:cNvPr>
            <p:cNvSpPr/>
            <p:nvPr/>
          </p:nvSpPr>
          <p:spPr>
            <a:xfrm rot="2706197">
              <a:off x="3135310" y="2496221"/>
              <a:ext cx="409432" cy="247555"/>
            </a:xfrm>
            <a:prstGeom prst="rightArrow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12E2D34-715A-E843-98F2-E7BEB497262E}"/>
                </a:ext>
              </a:extLst>
            </p:cNvPr>
            <p:cNvSpPr/>
            <p:nvPr/>
          </p:nvSpPr>
          <p:spPr>
            <a:xfrm>
              <a:off x="3493697" y="2675791"/>
              <a:ext cx="450377" cy="423081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ight Arrow 15">
              <a:extLst>
                <a:ext uri="{FF2B5EF4-FFF2-40B4-BE49-F238E27FC236}">
                  <a16:creationId xmlns:a16="http://schemas.microsoft.com/office/drawing/2014/main" id="{0F8E2FBF-946A-DE41-9A82-08D1148F4E29}"/>
                </a:ext>
              </a:extLst>
            </p:cNvPr>
            <p:cNvSpPr/>
            <p:nvPr/>
          </p:nvSpPr>
          <p:spPr>
            <a:xfrm rot="2807163">
              <a:off x="3852483" y="3113576"/>
              <a:ext cx="409432" cy="247555"/>
            </a:xfrm>
            <a:prstGeom prst="rightArrow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FA43A053-32EE-CB43-83A0-D473B2D55A91}"/>
                </a:ext>
              </a:extLst>
            </p:cNvPr>
            <p:cNvSpPr/>
            <p:nvPr/>
          </p:nvSpPr>
          <p:spPr>
            <a:xfrm>
              <a:off x="4170324" y="3325770"/>
              <a:ext cx="450377" cy="423081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6546AA08-12E5-C242-A7CF-9A82BEE0519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63679" y="1970044"/>
              <a:ext cx="310256" cy="310256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1D89BE25-9AAB-FB41-B9AF-CF61B0DCDB1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25895" y="2367607"/>
              <a:ext cx="310256" cy="310256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549F6D5E-0915-1E44-ABC3-781CFADC0B0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68125" y="2840924"/>
              <a:ext cx="310256" cy="310256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767304AE-F5A9-0C42-B953-34A6F1F5F21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714082" y="2341186"/>
              <a:ext cx="310256" cy="310256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92B384FA-2862-3E48-8A15-0C818EB71AA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55473" y="3028056"/>
              <a:ext cx="310256" cy="310256"/>
            </a:xfrm>
            <a:prstGeom prst="rect">
              <a:avLst/>
            </a:prstGeom>
          </p:spPr>
        </p:pic>
      </p:grp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8D546214-28D7-E640-A6B4-52376C6BF4D4}"/>
              </a:ext>
            </a:extLst>
          </p:cNvPr>
          <p:cNvSpPr/>
          <p:nvPr/>
        </p:nvSpPr>
        <p:spPr>
          <a:xfrm>
            <a:off x="5863382" y="854491"/>
            <a:ext cx="4312693" cy="232777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14855808-096B-194C-944E-382BB4102D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3047" y="981224"/>
            <a:ext cx="2232885" cy="1705273"/>
          </a:xfrm>
          <a:prstGeom prst="rect">
            <a:avLst/>
          </a:prstGeom>
        </p:spPr>
      </p:pic>
      <p:sp>
        <p:nvSpPr>
          <p:cNvPr id="27" name="Oval 26">
            <a:extLst>
              <a:ext uri="{FF2B5EF4-FFF2-40B4-BE49-F238E27FC236}">
                <a16:creationId xmlns:a16="http://schemas.microsoft.com/office/drawing/2014/main" id="{6A678804-9417-8D4A-917A-98389C1A31A8}"/>
              </a:ext>
            </a:extLst>
          </p:cNvPr>
          <p:cNvSpPr/>
          <p:nvPr/>
        </p:nvSpPr>
        <p:spPr>
          <a:xfrm>
            <a:off x="7787882" y="1159682"/>
            <a:ext cx="450377" cy="423081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ight Arrow 27">
            <a:extLst>
              <a:ext uri="{FF2B5EF4-FFF2-40B4-BE49-F238E27FC236}">
                <a16:creationId xmlns:a16="http://schemas.microsoft.com/office/drawing/2014/main" id="{71C3FB20-AB4F-A845-9A87-C735B94D1634}"/>
              </a:ext>
            </a:extLst>
          </p:cNvPr>
          <p:cNvSpPr/>
          <p:nvPr/>
        </p:nvSpPr>
        <p:spPr>
          <a:xfrm rot="9135721">
            <a:off x="7378450" y="1459933"/>
            <a:ext cx="409432" cy="247555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B6829A50-CAE9-314E-8907-A21EE5769628}"/>
              </a:ext>
            </a:extLst>
          </p:cNvPr>
          <p:cNvSpPr/>
          <p:nvPr/>
        </p:nvSpPr>
        <p:spPr>
          <a:xfrm>
            <a:off x="6893988" y="1665479"/>
            <a:ext cx="450377" cy="423081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ight Arrow 29">
            <a:extLst>
              <a:ext uri="{FF2B5EF4-FFF2-40B4-BE49-F238E27FC236}">
                <a16:creationId xmlns:a16="http://schemas.microsoft.com/office/drawing/2014/main" id="{9F89AC47-66C7-424B-BBB5-CFBD81A89F63}"/>
              </a:ext>
            </a:extLst>
          </p:cNvPr>
          <p:cNvSpPr/>
          <p:nvPr/>
        </p:nvSpPr>
        <p:spPr>
          <a:xfrm rot="9135721">
            <a:off x="6484556" y="1965730"/>
            <a:ext cx="409432" cy="247555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09A5B16D-59D4-2C4D-A25A-CBB02E9E4860}"/>
              </a:ext>
            </a:extLst>
          </p:cNvPr>
          <p:cNvSpPr/>
          <p:nvPr/>
        </p:nvSpPr>
        <p:spPr>
          <a:xfrm>
            <a:off x="6000094" y="2184211"/>
            <a:ext cx="450377" cy="423081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ight Arrow 31">
            <a:extLst>
              <a:ext uri="{FF2B5EF4-FFF2-40B4-BE49-F238E27FC236}">
                <a16:creationId xmlns:a16="http://schemas.microsoft.com/office/drawing/2014/main" id="{6C9EC37F-26EC-FD4D-BC0E-5ADEB52ADC12}"/>
              </a:ext>
            </a:extLst>
          </p:cNvPr>
          <p:cNvSpPr/>
          <p:nvPr/>
        </p:nvSpPr>
        <p:spPr>
          <a:xfrm rot="2706197">
            <a:off x="8261879" y="1485909"/>
            <a:ext cx="409432" cy="247555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587DDD2A-E9E1-2844-8C31-C03BB0E825DB}"/>
              </a:ext>
            </a:extLst>
          </p:cNvPr>
          <p:cNvSpPr/>
          <p:nvPr/>
        </p:nvSpPr>
        <p:spPr>
          <a:xfrm>
            <a:off x="8620266" y="1665479"/>
            <a:ext cx="450377" cy="423081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ight Arrow 33">
            <a:extLst>
              <a:ext uri="{FF2B5EF4-FFF2-40B4-BE49-F238E27FC236}">
                <a16:creationId xmlns:a16="http://schemas.microsoft.com/office/drawing/2014/main" id="{D895B8E4-F987-364F-A1F5-DD77DE74CAC6}"/>
              </a:ext>
            </a:extLst>
          </p:cNvPr>
          <p:cNvSpPr/>
          <p:nvPr/>
        </p:nvSpPr>
        <p:spPr>
          <a:xfrm rot="2807163">
            <a:off x="8979052" y="2103264"/>
            <a:ext cx="409432" cy="247555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268A1B2A-8BFD-FD44-87A4-7DABCB7E4E83}"/>
              </a:ext>
            </a:extLst>
          </p:cNvPr>
          <p:cNvSpPr/>
          <p:nvPr/>
        </p:nvSpPr>
        <p:spPr>
          <a:xfrm>
            <a:off x="9296893" y="2315458"/>
            <a:ext cx="450377" cy="423081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BF6A3B0-00B9-2B46-B97C-3C777EFE4361}"/>
              </a:ext>
            </a:extLst>
          </p:cNvPr>
          <p:cNvSpPr txBox="1"/>
          <p:nvPr/>
        </p:nvSpPr>
        <p:spPr>
          <a:xfrm>
            <a:off x="415637" y="3231396"/>
            <a:ext cx="52345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Fine-grained Locking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Individual LOCK for every shared resource.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This will let threads to access shared resources same time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This let thread to smooth run. </a:t>
            </a:r>
            <a:r>
              <a:rPr lang="en-US" sz="1400" dirty="0">
                <a:hlinkClick r:id="rId3" action="ppaction://hlinksldjump"/>
              </a:rPr>
              <a:t>Desired Execution</a:t>
            </a:r>
            <a:r>
              <a:rPr lang="en-US" sz="1400" dirty="0"/>
              <a:t> : 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69C08D1-4D81-FE46-A0FB-DBF1E654CF9F}"/>
              </a:ext>
            </a:extLst>
          </p:cNvPr>
          <p:cNvSpPr txBox="1"/>
          <p:nvPr/>
        </p:nvSpPr>
        <p:spPr>
          <a:xfrm>
            <a:off x="5863382" y="3366164"/>
            <a:ext cx="6133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Coarse-Grained Locking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One single LOCK for all the shared resources.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Very simple to maintain.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This will block whole object. Any other thread cant access any other resource.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Reference :   </a:t>
            </a:r>
            <a:r>
              <a:rPr lang="en-US" sz="1400" dirty="0">
                <a:hlinkClick r:id="rId3" action="ppaction://hlinksldjump"/>
              </a:rPr>
              <a:t>Issues with Synchronization  </a:t>
            </a:r>
            <a:endParaRPr lang="en-US" sz="1400" dirty="0"/>
          </a:p>
          <a:p>
            <a:r>
              <a:rPr lang="en-US" dirty="0"/>
              <a:t> 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AC993260-4CBA-DF4E-B8DF-37FBC536EDE0}"/>
              </a:ext>
            </a:extLst>
          </p:cNvPr>
          <p:cNvGrpSpPr/>
          <p:nvPr/>
        </p:nvGrpSpPr>
        <p:grpSpPr>
          <a:xfrm>
            <a:off x="6310085" y="4781171"/>
            <a:ext cx="4313020" cy="1722519"/>
            <a:chOff x="7315200" y="1161172"/>
            <a:chExt cx="4313020" cy="1722519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D9143E2-5FB2-AA4A-B164-8D3726A17F60}"/>
                </a:ext>
              </a:extLst>
            </p:cNvPr>
            <p:cNvSpPr txBox="1"/>
            <p:nvPr/>
          </p:nvSpPr>
          <p:spPr>
            <a:xfrm>
              <a:off x="9225887" y="1252475"/>
              <a:ext cx="2402333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rgbClr val="000080"/>
                  </a:solidFill>
                </a:rPr>
                <a:t>public class </a:t>
              </a:r>
              <a:r>
                <a:rPr lang="en-US" sz="1000" dirty="0" err="1"/>
                <a:t>ClassWithCriticalSection</a:t>
              </a:r>
              <a:r>
                <a:rPr lang="en-US" sz="1000" dirty="0"/>
                <a:t> {</a:t>
              </a:r>
              <a:br>
                <a:rPr lang="en-US" sz="1000" dirty="0"/>
              </a:br>
              <a:br>
                <a:rPr lang="en-US" sz="1000" dirty="0"/>
              </a:br>
              <a:r>
                <a:rPr lang="en-US" sz="1000" dirty="0"/>
                <a:t>    </a:t>
              </a:r>
              <a:r>
                <a:rPr lang="en-US" sz="1000" b="1" dirty="0">
                  <a:solidFill>
                    <a:srgbClr val="000080"/>
                  </a:solidFill>
                </a:rPr>
                <a:t>public synchronized void </a:t>
              </a:r>
              <a:r>
                <a:rPr lang="en-US" sz="1000" dirty="0" err="1"/>
                <a:t>methodA</a:t>
              </a:r>
              <a:r>
                <a:rPr lang="en-US" sz="1000" dirty="0"/>
                <a:t>() {</a:t>
              </a:r>
              <a:br>
                <a:rPr lang="en-US" sz="1000" dirty="0"/>
              </a:br>
              <a:r>
                <a:rPr lang="en-US" sz="1000" dirty="0"/>
                <a:t>	</a:t>
              </a:r>
              <a:br>
                <a:rPr lang="en-US" sz="1000" dirty="0"/>
              </a:br>
              <a:r>
                <a:rPr lang="en-US" sz="1000" dirty="0"/>
                <a:t>    }</a:t>
              </a:r>
              <a:br>
                <a:rPr lang="en-US" sz="1000" dirty="0"/>
              </a:br>
              <a:br>
                <a:rPr lang="en-US" sz="1000" dirty="0"/>
              </a:br>
              <a:r>
                <a:rPr lang="en-US" sz="1000" dirty="0"/>
                <a:t>    </a:t>
              </a:r>
              <a:r>
                <a:rPr lang="en-US" sz="1000" b="1" dirty="0">
                  <a:solidFill>
                    <a:srgbClr val="000080"/>
                  </a:solidFill>
                </a:rPr>
                <a:t>public synchronized void </a:t>
              </a:r>
              <a:r>
                <a:rPr lang="en-US" sz="1000" dirty="0" err="1"/>
                <a:t>methodB</a:t>
              </a:r>
              <a:r>
                <a:rPr lang="en-US" sz="1000" dirty="0"/>
                <a:t>() {</a:t>
              </a:r>
              <a:br>
                <a:rPr lang="en-US" sz="1000" dirty="0"/>
              </a:br>
              <a:br>
                <a:rPr lang="en-US" sz="1000" dirty="0"/>
              </a:br>
              <a:r>
                <a:rPr lang="en-US" sz="1000" dirty="0"/>
                <a:t>    }</a:t>
              </a:r>
              <a:br>
                <a:rPr lang="en-US" sz="1000" dirty="0"/>
              </a:br>
              <a:r>
                <a:rPr lang="en-US" sz="1000" dirty="0"/>
                <a:t>}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62C06B1E-FAB9-8649-8FFF-C31B22AF4CD1}"/>
                </a:ext>
              </a:extLst>
            </p:cNvPr>
            <p:cNvSpPr/>
            <p:nvPr/>
          </p:nvSpPr>
          <p:spPr>
            <a:xfrm>
              <a:off x="7315200" y="1351128"/>
              <a:ext cx="1364776" cy="218365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Thread A</a:t>
              </a:r>
            </a:p>
          </p:txBody>
        </p: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AF6675CA-9392-1048-864B-D5AA98A74ABA}"/>
                </a:ext>
              </a:extLst>
            </p:cNvPr>
            <p:cNvCxnSpPr>
              <a:cxnSpLocks/>
            </p:cNvCxnSpPr>
            <p:nvPr/>
          </p:nvCxnSpPr>
          <p:spPr>
            <a:xfrm>
              <a:off x="8679976" y="1514902"/>
              <a:ext cx="764275" cy="313898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3717F89D-164A-ED42-B79C-C208878995DC}"/>
                </a:ext>
              </a:extLst>
            </p:cNvPr>
            <p:cNvSpPr/>
            <p:nvPr/>
          </p:nvSpPr>
          <p:spPr>
            <a:xfrm>
              <a:off x="7315200" y="1958900"/>
              <a:ext cx="1364776" cy="218365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Thread B</a:t>
              </a:r>
            </a:p>
          </p:txBody>
        </p: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6208A4B9-BD65-D241-B20A-FDE280E7227E}"/>
                </a:ext>
              </a:extLst>
            </p:cNvPr>
            <p:cNvCxnSpPr>
              <a:cxnSpLocks/>
            </p:cNvCxnSpPr>
            <p:nvPr/>
          </p:nvCxnSpPr>
          <p:spPr>
            <a:xfrm>
              <a:off x="8679976" y="2068082"/>
              <a:ext cx="764275" cy="402163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39FE47C5-8820-6B45-BFED-EE8BE5042DEF}"/>
                </a:ext>
              </a:extLst>
            </p:cNvPr>
            <p:cNvCxnSpPr/>
            <p:nvPr/>
          </p:nvCxnSpPr>
          <p:spPr>
            <a:xfrm>
              <a:off x="8911987" y="2091227"/>
              <a:ext cx="313899" cy="327546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64970003-2A4D-5B48-BEA8-C30A7AEF98A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911988" y="2138547"/>
              <a:ext cx="313899" cy="280226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67F6113B-A750-D546-86A6-6007E1A31E97}"/>
                </a:ext>
              </a:extLst>
            </p:cNvPr>
            <p:cNvGrpSpPr/>
            <p:nvPr/>
          </p:nvGrpSpPr>
          <p:grpSpPr>
            <a:xfrm>
              <a:off x="8743288" y="1161172"/>
              <a:ext cx="419287" cy="641445"/>
              <a:chOff x="5895833" y="1828800"/>
              <a:chExt cx="419287" cy="641445"/>
            </a:xfrm>
          </p:grpSpPr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AE6A6D99-450B-994A-9AF0-430284097AA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95833" y="2306472"/>
                <a:ext cx="272954" cy="163773"/>
              </a:xfrm>
              <a:prstGeom prst="line">
                <a:avLst/>
              </a:prstGeom>
              <a:ln w="381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D3175E67-064C-C84D-8720-65DC1D117367}"/>
                  </a:ext>
                </a:extLst>
              </p:cNvPr>
              <p:cNvCxnSpPr/>
              <p:nvPr/>
            </p:nvCxnSpPr>
            <p:spPr>
              <a:xfrm flipV="1">
                <a:off x="6168788" y="1828800"/>
                <a:ext cx="146332" cy="641445"/>
              </a:xfrm>
              <a:prstGeom prst="line">
                <a:avLst/>
              </a:prstGeom>
              <a:ln w="381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E77684D7-0962-0A42-AA74-DD5D29CFC0C2}"/>
              </a:ext>
            </a:extLst>
          </p:cNvPr>
          <p:cNvGrpSpPr/>
          <p:nvPr/>
        </p:nvGrpSpPr>
        <p:grpSpPr>
          <a:xfrm>
            <a:off x="541492" y="4281054"/>
            <a:ext cx="4313020" cy="2400657"/>
            <a:chOff x="7315199" y="3082029"/>
            <a:chExt cx="4313020" cy="2400657"/>
          </a:xfrm>
        </p:grpSpPr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17A58BA7-2BFF-104B-9246-530B742D3665}"/>
                </a:ext>
              </a:extLst>
            </p:cNvPr>
            <p:cNvSpPr txBox="1"/>
            <p:nvPr/>
          </p:nvSpPr>
          <p:spPr>
            <a:xfrm>
              <a:off x="9225886" y="3082029"/>
              <a:ext cx="2402333" cy="2400657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rgbClr val="000080"/>
                  </a:solidFill>
                </a:rPr>
                <a:t>public class </a:t>
              </a:r>
              <a:r>
                <a:rPr lang="en-US" sz="1000" dirty="0" err="1"/>
                <a:t>ClassWithCriticalSection</a:t>
              </a:r>
              <a:r>
                <a:rPr lang="en-US" sz="1000" dirty="0"/>
                <a:t> {</a:t>
              </a:r>
              <a:br>
                <a:rPr lang="en-US" sz="1000" dirty="0"/>
              </a:br>
              <a:r>
                <a:rPr lang="en-US" sz="1000" dirty="0"/>
                <a:t>    </a:t>
              </a:r>
              <a:r>
                <a:rPr lang="en-US" sz="1000" b="1" u="sng" dirty="0">
                  <a:solidFill>
                    <a:schemeClr val="accent6">
                      <a:lumMod val="50000"/>
                    </a:schemeClr>
                  </a:solidFill>
                </a:rPr>
                <a:t>Object lock1 = new Object();</a:t>
              </a:r>
            </a:p>
            <a:p>
              <a:r>
                <a:rPr lang="en-US" sz="1000" dirty="0"/>
                <a:t>    </a:t>
              </a:r>
              <a:r>
                <a:rPr lang="en-US" sz="1000" b="1" u="sng" dirty="0">
                  <a:solidFill>
                    <a:schemeClr val="accent2"/>
                  </a:solidFill>
                </a:rPr>
                <a:t>Object lock2 = new Object();</a:t>
              </a:r>
              <a:br>
                <a:rPr lang="en-US" sz="1000" b="1" u="sng" dirty="0">
                  <a:solidFill>
                    <a:schemeClr val="accent2"/>
                  </a:solidFill>
                </a:rPr>
              </a:br>
              <a:r>
                <a:rPr lang="en-US" sz="1000" dirty="0"/>
                <a:t>    </a:t>
              </a:r>
              <a:r>
                <a:rPr lang="en-US" sz="1000" b="1" dirty="0">
                  <a:solidFill>
                    <a:srgbClr val="000080"/>
                  </a:solidFill>
                </a:rPr>
                <a:t>public void </a:t>
              </a:r>
              <a:r>
                <a:rPr lang="en-US" sz="1000" dirty="0" err="1"/>
                <a:t>methodA</a:t>
              </a:r>
              <a:r>
                <a:rPr lang="en-US" sz="1000" dirty="0"/>
                <a:t>() {</a:t>
              </a:r>
              <a:br>
                <a:rPr lang="en-US" sz="1000" dirty="0"/>
              </a:br>
              <a:r>
                <a:rPr lang="en-US" sz="1000" dirty="0"/>
                <a:t>          </a:t>
              </a:r>
              <a:r>
                <a:rPr lang="en-US" sz="1000" b="1" dirty="0">
                  <a:solidFill>
                    <a:schemeClr val="accent6">
                      <a:lumMod val="50000"/>
                    </a:schemeClr>
                  </a:solidFill>
                </a:rPr>
                <a:t>synchronized(lock1) {</a:t>
              </a:r>
            </a:p>
            <a:p>
              <a:r>
                <a:rPr lang="en-US" sz="1000" b="1" dirty="0">
                  <a:solidFill>
                    <a:schemeClr val="accent6">
                      <a:lumMod val="50000"/>
                    </a:schemeClr>
                  </a:solidFill>
                </a:rPr>
                <a:t>                 …</a:t>
              </a:r>
            </a:p>
            <a:p>
              <a:r>
                <a:rPr lang="en-US" sz="1000" b="1" dirty="0">
                  <a:solidFill>
                    <a:schemeClr val="accent6">
                      <a:lumMod val="50000"/>
                    </a:schemeClr>
                  </a:solidFill>
                </a:rPr>
                <a:t>          }</a:t>
              </a:r>
              <a:r>
                <a:rPr lang="en-US" sz="1000" dirty="0"/>
                <a:t>	</a:t>
              </a:r>
              <a:br>
                <a:rPr lang="en-US" sz="1000" dirty="0"/>
              </a:br>
              <a:r>
                <a:rPr lang="en-US" sz="1000" dirty="0"/>
                <a:t>    }</a:t>
              </a:r>
              <a:br>
                <a:rPr lang="en-US" sz="1000" dirty="0"/>
              </a:br>
              <a:r>
                <a:rPr lang="en-US" sz="1000" dirty="0"/>
                <a:t>    </a:t>
              </a:r>
              <a:r>
                <a:rPr lang="en-US" sz="1000" b="1" dirty="0">
                  <a:solidFill>
                    <a:srgbClr val="000080"/>
                  </a:solidFill>
                </a:rPr>
                <a:t>public void </a:t>
              </a:r>
              <a:r>
                <a:rPr lang="en-US" sz="1000" dirty="0" err="1"/>
                <a:t>methodB</a:t>
              </a:r>
              <a:r>
                <a:rPr lang="en-US" sz="1000" dirty="0"/>
                <a:t>() {</a:t>
              </a:r>
              <a:br>
                <a:rPr lang="en-US" sz="1000" dirty="0"/>
              </a:br>
              <a:r>
                <a:rPr lang="en-US" sz="1000" dirty="0"/>
                <a:t>          </a:t>
              </a:r>
              <a:r>
                <a:rPr lang="en-US" sz="1000" b="1" dirty="0">
                  <a:solidFill>
                    <a:schemeClr val="accent2"/>
                  </a:solidFill>
                </a:rPr>
                <a:t>synchronized(lock2) {</a:t>
              </a:r>
            </a:p>
            <a:p>
              <a:r>
                <a:rPr lang="en-US" sz="1000" b="1" dirty="0">
                  <a:solidFill>
                    <a:schemeClr val="accent2"/>
                  </a:solidFill>
                </a:rPr>
                <a:t>                 …</a:t>
              </a:r>
            </a:p>
            <a:p>
              <a:r>
                <a:rPr lang="en-US" sz="1000" b="1" dirty="0">
                  <a:solidFill>
                    <a:schemeClr val="accent2"/>
                  </a:solidFill>
                </a:rPr>
                <a:t>          }</a:t>
              </a:r>
              <a:r>
                <a:rPr lang="en-US" sz="1000" dirty="0"/>
                <a:t>	</a:t>
              </a:r>
              <a:br>
                <a:rPr lang="en-US" sz="1000" dirty="0"/>
              </a:br>
              <a:r>
                <a:rPr lang="en-US" sz="1000" dirty="0"/>
                <a:t>    }</a:t>
              </a:r>
              <a:br>
                <a:rPr lang="en-US" sz="1000" dirty="0"/>
              </a:br>
              <a:br>
                <a:rPr lang="en-US" sz="1000" dirty="0"/>
              </a:br>
              <a:r>
                <a:rPr lang="en-US" sz="1000" dirty="0"/>
                <a:t>}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ED4537F5-88AE-FE42-86A8-5CACADEA9FAA}"/>
                </a:ext>
              </a:extLst>
            </p:cNvPr>
            <p:cNvSpPr/>
            <p:nvPr/>
          </p:nvSpPr>
          <p:spPr>
            <a:xfrm>
              <a:off x="7315200" y="3495475"/>
              <a:ext cx="1364776" cy="218365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Thread A</a:t>
              </a:r>
            </a:p>
          </p:txBody>
        </p: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30EA9825-BFC7-5846-9084-05B9EE219ADD}"/>
                </a:ext>
              </a:extLst>
            </p:cNvPr>
            <p:cNvCxnSpPr>
              <a:cxnSpLocks/>
            </p:cNvCxnSpPr>
            <p:nvPr/>
          </p:nvCxnSpPr>
          <p:spPr>
            <a:xfrm>
              <a:off x="8679976" y="3659249"/>
              <a:ext cx="764275" cy="162124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71B63A4C-88EF-1F48-A5BB-04162CF5F8C0}"/>
                </a:ext>
              </a:extLst>
            </p:cNvPr>
            <p:cNvSpPr/>
            <p:nvPr/>
          </p:nvSpPr>
          <p:spPr>
            <a:xfrm>
              <a:off x="7315199" y="4492518"/>
              <a:ext cx="1364776" cy="218365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Thread B</a:t>
              </a:r>
            </a:p>
          </p:txBody>
        </p: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4CEE3173-CD7D-BC44-930A-5721F52B9A84}"/>
                </a:ext>
              </a:extLst>
            </p:cNvPr>
            <p:cNvCxnSpPr>
              <a:cxnSpLocks/>
            </p:cNvCxnSpPr>
            <p:nvPr/>
          </p:nvCxnSpPr>
          <p:spPr>
            <a:xfrm>
              <a:off x="8679975" y="4589701"/>
              <a:ext cx="764275" cy="162124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C0F62A18-1732-E346-BB5F-2000D158037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679975" y="4063640"/>
              <a:ext cx="764275" cy="396409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38808AC5-99D3-0946-909E-F1CCEAA4CBA6}"/>
                </a:ext>
              </a:extLst>
            </p:cNvPr>
            <p:cNvCxnSpPr/>
            <p:nvPr/>
          </p:nvCxnSpPr>
          <p:spPr>
            <a:xfrm>
              <a:off x="8911986" y="4105611"/>
              <a:ext cx="313899" cy="327546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6674EE3C-6773-A04E-81F2-A7AF961118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911987" y="4152931"/>
              <a:ext cx="313899" cy="280226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EECF0E83-6432-6345-A8DF-9A05F84A6762}"/>
                </a:ext>
              </a:extLst>
            </p:cNvPr>
            <p:cNvGrpSpPr/>
            <p:nvPr/>
          </p:nvGrpSpPr>
          <p:grpSpPr>
            <a:xfrm>
              <a:off x="8743288" y="3301061"/>
              <a:ext cx="419287" cy="641445"/>
              <a:chOff x="5895833" y="1828800"/>
              <a:chExt cx="419287" cy="641445"/>
            </a:xfrm>
          </p:grpSpPr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8339650C-908D-D442-9699-DDE48A807EB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95833" y="2306472"/>
                <a:ext cx="272954" cy="163773"/>
              </a:xfrm>
              <a:prstGeom prst="line">
                <a:avLst/>
              </a:prstGeom>
              <a:ln w="381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A8566204-758F-A44E-B398-DC12646F7D9E}"/>
                  </a:ext>
                </a:extLst>
              </p:cNvPr>
              <p:cNvCxnSpPr/>
              <p:nvPr/>
            </p:nvCxnSpPr>
            <p:spPr>
              <a:xfrm flipV="1">
                <a:off x="6168788" y="1828800"/>
                <a:ext cx="146332" cy="641445"/>
              </a:xfrm>
              <a:prstGeom prst="line">
                <a:avLst/>
              </a:prstGeom>
              <a:ln w="381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9EE18D46-25CD-2343-AA16-F1BECD10F99A}"/>
                </a:ext>
              </a:extLst>
            </p:cNvPr>
            <p:cNvGrpSpPr/>
            <p:nvPr/>
          </p:nvGrpSpPr>
          <p:grpSpPr>
            <a:xfrm>
              <a:off x="8670041" y="4515668"/>
              <a:ext cx="419287" cy="641445"/>
              <a:chOff x="5895833" y="1828800"/>
              <a:chExt cx="419287" cy="641445"/>
            </a:xfrm>
          </p:grpSpPr>
          <p:cxnSp>
            <p:nvCxnSpPr>
              <p:cNvPr id="60" name="Straight Connector 59">
                <a:extLst>
                  <a:ext uri="{FF2B5EF4-FFF2-40B4-BE49-F238E27FC236}">
                    <a16:creationId xmlns:a16="http://schemas.microsoft.com/office/drawing/2014/main" id="{8C3524BC-14E7-594E-A454-B37010A5B41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95833" y="2306472"/>
                <a:ext cx="272954" cy="163773"/>
              </a:xfrm>
              <a:prstGeom prst="line">
                <a:avLst/>
              </a:prstGeom>
              <a:ln w="381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>
                <a:extLst>
                  <a:ext uri="{FF2B5EF4-FFF2-40B4-BE49-F238E27FC236}">
                    <a16:creationId xmlns:a16="http://schemas.microsoft.com/office/drawing/2014/main" id="{EF1DAF9A-C06D-E045-8981-3037AADFCA36}"/>
                  </a:ext>
                </a:extLst>
              </p:cNvPr>
              <p:cNvCxnSpPr/>
              <p:nvPr/>
            </p:nvCxnSpPr>
            <p:spPr>
              <a:xfrm flipV="1">
                <a:off x="6168788" y="1828800"/>
                <a:ext cx="146332" cy="641445"/>
              </a:xfrm>
              <a:prstGeom prst="line">
                <a:avLst/>
              </a:prstGeom>
              <a:ln w="381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3517207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CD6797-CDFE-A745-8AF1-1D8BED9B8A1B}"/>
              </a:ext>
            </a:extLst>
          </p:cNvPr>
          <p:cNvSpPr txBox="1"/>
          <p:nvPr/>
        </p:nvSpPr>
        <p:spPr>
          <a:xfrm>
            <a:off x="415637" y="263236"/>
            <a:ext cx="70015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/>
              <a:t>Deadlock:</a:t>
            </a:r>
          </a:p>
          <a:p>
            <a:r>
              <a:rPr lang="en-US" sz="2000" dirty="0"/>
              <a:t>This is the state where </a:t>
            </a:r>
            <a:r>
              <a:rPr lang="en-US" sz="2000" b="1" dirty="0"/>
              <a:t>“IF YOU MOVE FIRST I WILL MOVE”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9E81B17-9F91-D74F-AE91-A1C81804FC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3468" y="463291"/>
            <a:ext cx="2922562" cy="2120797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923FFB7A-7444-3246-99A0-C2BED5034906}"/>
              </a:ext>
            </a:extLst>
          </p:cNvPr>
          <p:cNvGrpSpPr/>
          <p:nvPr/>
        </p:nvGrpSpPr>
        <p:grpSpPr>
          <a:xfrm>
            <a:off x="415638" y="971122"/>
            <a:ext cx="7418178" cy="2536353"/>
            <a:chOff x="415637" y="1458402"/>
            <a:chExt cx="7447815" cy="2778022"/>
          </a:xfrm>
        </p:grpSpPr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8C10330F-39E1-7941-9BCF-D48055FACAA7}"/>
                </a:ext>
              </a:extLst>
            </p:cNvPr>
            <p:cNvSpPr/>
            <p:nvPr/>
          </p:nvSpPr>
          <p:spPr>
            <a:xfrm>
              <a:off x="4637775" y="1458402"/>
              <a:ext cx="3225677" cy="277802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F4E31762-7669-414B-8132-9A2A5A5E6E25}"/>
                </a:ext>
              </a:extLst>
            </p:cNvPr>
            <p:cNvSpPr/>
            <p:nvPr/>
          </p:nvSpPr>
          <p:spPr>
            <a:xfrm>
              <a:off x="415637" y="1847108"/>
              <a:ext cx="1317629" cy="162609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b="1" u="sng" dirty="0">
                  <a:solidFill>
                    <a:schemeClr val="tx1"/>
                  </a:solidFill>
                </a:rPr>
                <a:t>Thread 1</a:t>
              </a:r>
            </a:p>
            <a:p>
              <a:r>
                <a:rPr lang="en-US" sz="1200" dirty="0">
                  <a:solidFill>
                    <a:schemeClr val="tx1"/>
                  </a:solidFill>
                </a:rPr>
                <a:t> </a:t>
              </a:r>
              <a:r>
                <a:rPr lang="en-US" sz="1200" dirty="0">
                  <a:solidFill>
                    <a:schemeClr val="accent2">
                      <a:lumMod val="75000"/>
                    </a:schemeClr>
                  </a:solidFill>
                </a:rPr>
                <a:t>lock(A)</a:t>
              </a:r>
            </a:p>
            <a:p>
              <a:r>
                <a:rPr lang="en-US" sz="1200" dirty="0">
                  <a:solidFill>
                    <a:schemeClr val="accent6">
                      <a:lumMod val="75000"/>
                    </a:schemeClr>
                  </a:solidFill>
                </a:rPr>
                <a:t>   lock(B)</a:t>
              </a:r>
            </a:p>
            <a:p>
              <a:r>
                <a:rPr lang="en-US" sz="1200" dirty="0">
                  <a:solidFill>
                    <a:schemeClr val="tx1"/>
                  </a:solidFill>
                </a:rPr>
                <a:t>     delete(A, item)</a:t>
              </a:r>
            </a:p>
            <a:p>
              <a:r>
                <a:rPr lang="en-US" sz="1200" dirty="0">
                  <a:solidFill>
                    <a:schemeClr val="tx1"/>
                  </a:solidFill>
                </a:rPr>
                <a:t>     add(B, Item)</a:t>
              </a:r>
            </a:p>
            <a:p>
              <a:r>
                <a:rPr lang="en-US" sz="1200" dirty="0">
                  <a:solidFill>
                    <a:schemeClr val="tx1"/>
                  </a:solidFill>
                </a:rPr>
                <a:t>   </a:t>
              </a:r>
              <a:r>
                <a:rPr lang="en-US" sz="1200" dirty="0">
                  <a:solidFill>
                    <a:schemeClr val="accent6">
                      <a:lumMod val="75000"/>
                    </a:schemeClr>
                  </a:solidFill>
                </a:rPr>
                <a:t>unlock(B)</a:t>
              </a:r>
            </a:p>
            <a:p>
              <a:r>
                <a:rPr lang="en-US" sz="1200" dirty="0">
                  <a:solidFill>
                    <a:schemeClr val="tx1"/>
                  </a:solidFill>
                </a:rPr>
                <a:t> </a:t>
              </a:r>
              <a:r>
                <a:rPr lang="en-US" sz="1200" dirty="0">
                  <a:solidFill>
                    <a:schemeClr val="accent2">
                      <a:lumMod val="75000"/>
                    </a:schemeClr>
                  </a:solidFill>
                </a:rPr>
                <a:t>unlock(A)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6BD37FF-1486-3948-8F44-D533C9320D2A}"/>
                </a:ext>
              </a:extLst>
            </p:cNvPr>
            <p:cNvSpPr/>
            <p:nvPr/>
          </p:nvSpPr>
          <p:spPr>
            <a:xfrm>
              <a:off x="2118760" y="1847108"/>
              <a:ext cx="1320476" cy="162609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b="1" u="sng" dirty="0">
                  <a:solidFill>
                    <a:schemeClr val="tx1"/>
                  </a:solidFill>
                </a:rPr>
                <a:t>Thread 2</a:t>
              </a:r>
            </a:p>
            <a:p>
              <a:r>
                <a:rPr lang="en-US" sz="1200" dirty="0">
                  <a:solidFill>
                    <a:schemeClr val="accent6">
                      <a:lumMod val="75000"/>
                    </a:schemeClr>
                  </a:solidFill>
                </a:rPr>
                <a:t> lock(B)</a:t>
              </a:r>
            </a:p>
            <a:p>
              <a:r>
                <a:rPr lang="en-US" sz="1200" dirty="0">
                  <a:solidFill>
                    <a:schemeClr val="accent2">
                      <a:lumMod val="75000"/>
                    </a:schemeClr>
                  </a:solidFill>
                </a:rPr>
                <a:t>   lock(A)</a:t>
              </a:r>
            </a:p>
            <a:p>
              <a:r>
                <a:rPr lang="en-US" sz="1200" dirty="0">
                  <a:solidFill>
                    <a:schemeClr val="tx1"/>
                  </a:solidFill>
                </a:rPr>
                <a:t>     delete(B, item)</a:t>
              </a:r>
            </a:p>
            <a:p>
              <a:r>
                <a:rPr lang="en-US" sz="1200" dirty="0">
                  <a:solidFill>
                    <a:schemeClr val="tx1"/>
                  </a:solidFill>
                </a:rPr>
                <a:t>     add(A, Item)</a:t>
              </a:r>
            </a:p>
            <a:p>
              <a:r>
                <a:rPr lang="en-US" sz="1200" dirty="0">
                  <a:solidFill>
                    <a:schemeClr val="tx1"/>
                  </a:solidFill>
                </a:rPr>
                <a:t>   </a:t>
              </a:r>
              <a:r>
                <a:rPr lang="en-US" sz="1200" dirty="0">
                  <a:solidFill>
                    <a:schemeClr val="accent2">
                      <a:lumMod val="75000"/>
                    </a:schemeClr>
                  </a:solidFill>
                </a:rPr>
                <a:t>unlock(A)</a:t>
              </a:r>
            </a:p>
            <a:p>
              <a:r>
                <a:rPr lang="en-US" sz="1200" dirty="0">
                  <a:solidFill>
                    <a:schemeClr val="tx1"/>
                  </a:solidFill>
                </a:rPr>
                <a:t> </a:t>
              </a:r>
              <a:r>
                <a:rPr lang="en-US" sz="1200" dirty="0">
                  <a:solidFill>
                    <a:schemeClr val="accent6">
                      <a:lumMod val="75000"/>
                    </a:schemeClr>
                  </a:solidFill>
                </a:rPr>
                <a:t>unlock(B)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DDE5C85-F0D6-B645-B5CA-F1514F42E3FD}"/>
                </a:ext>
              </a:extLst>
            </p:cNvPr>
            <p:cNvSpPr txBox="1"/>
            <p:nvPr/>
          </p:nvSpPr>
          <p:spPr>
            <a:xfrm>
              <a:off x="4873824" y="1539331"/>
              <a:ext cx="20347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u="sng" dirty="0"/>
                <a:t>Possible Execution Order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F9A59E9-81AF-C64E-8314-8F303845283C}"/>
                </a:ext>
              </a:extLst>
            </p:cNvPr>
            <p:cNvSpPr/>
            <p:nvPr/>
          </p:nvSpPr>
          <p:spPr>
            <a:xfrm>
              <a:off x="4845495" y="1847108"/>
              <a:ext cx="102367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u="sng" dirty="0"/>
                <a:t>Thread 1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CEB40E5-9BC4-4344-A939-368436062434}"/>
                </a:ext>
              </a:extLst>
            </p:cNvPr>
            <p:cNvSpPr/>
            <p:nvPr/>
          </p:nvSpPr>
          <p:spPr>
            <a:xfrm>
              <a:off x="6393531" y="1869543"/>
              <a:ext cx="102367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u="sng" dirty="0"/>
                <a:t>Thread 2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40A7383-36C6-CF40-B20A-30D28DCE21BF}"/>
                </a:ext>
              </a:extLst>
            </p:cNvPr>
            <p:cNvSpPr/>
            <p:nvPr/>
          </p:nvSpPr>
          <p:spPr>
            <a:xfrm>
              <a:off x="4873824" y="2238875"/>
              <a:ext cx="1254021" cy="30426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1. Lock A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B78C1DF-1746-7C45-AD75-D2BB027C399B}"/>
                </a:ext>
              </a:extLst>
            </p:cNvPr>
            <p:cNvSpPr/>
            <p:nvPr/>
          </p:nvSpPr>
          <p:spPr>
            <a:xfrm>
              <a:off x="6393531" y="2543144"/>
              <a:ext cx="1254021" cy="304269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2. Lock B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67312F5-44E3-AB4B-9B28-C895FCEDAE3E}"/>
                </a:ext>
              </a:extLst>
            </p:cNvPr>
            <p:cNvSpPr/>
            <p:nvPr/>
          </p:nvSpPr>
          <p:spPr>
            <a:xfrm>
              <a:off x="6393530" y="2873342"/>
              <a:ext cx="1254021" cy="30426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3. Lock A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7150D4B-1DAE-1141-BCA8-08B8E99FA957}"/>
                </a:ext>
              </a:extLst>
            </p:cNvPr>
            <p:cNvSpPr/>
            <p:nvPr/>
          </p:nvSpPr>
          <p:spPr>
            <a:xfrm>
              <a:off x="4873824" y="3168932"/>
              <a:ext cx="1254021" cy="304269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4. Lock B</a:t>
              </a:r>
            </a:p>
          </p:txBody>
        </p:sp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20CCD8B5-1375-5D4C-BBC1-25A9E606D74F}"/>
                </a:ext>
              </a:extLst>
            </p:cNvPr>
            <p:cNvSpPr/>
            <p:nvPr/>
          </p:nvSpPr>
          <p:spPr>
            <a:xfrm>
              <a:off x="5241129" y="3627833"/>
              <a:ext cx="1664241" cy="368490"/>
            </a:xfrm>
            <a:prstGeom prst="roundRect">
              <a:avLst/>
            </a:prstGeom>
            <a:noFill/>
            <a:ln w="635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solidFill>
                    <a:srgbClr val="C00000"/>
                  </a:solidFill>
                </a:rPr>
                <a:t>DEADLOCK</a:t>
              </a:r>
            </a:p>
          </p:txBody>
        </p:sp>
        <p:sp>
          <p:nvSpPr>
            <p:cNvPr id="15" name="Right Arrow 14">
              <a:extLst>
                <a:ext uri="{FF2B5EF4-FFF2-40B4-BE49-F238E27FC236}">
                  <a16:creationId xmlns:a16="http://schemas.microsoft.com/office/drawing/2014/main" id="{36D2DDE7-FFB6-8444-ACED-CE8F0A8A5D80}"/>
                </a:ext>
              </a:extLst>
            </p:cNvPr>
            <p:cNvSpPr/>
            <p:nvPr/>
          </p:nvSpPr>
          <p:spPr>
            <a:xfrm>
              <a:off x="3648122" y="2452962"/>
              <a:ext cx="780767" cy="281251"/>
            </a:xfrm>
            <a:prstGeom prst="right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21D713D6-2FD5-D744-B30F-F094F93C9682}"/>
              </a:ext>
            </a:extLst>
          </p:cNvPr>
          <p:cNvSpPr txBox="1"/>
          <p:nvPr/>
        </p:nvSpPr>
        <p:spPr>
          <a:xfrm>
            <a:off x="415637" y="3617120"/>
            <a:ext cx="8974024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/>
              <a:t>Conditions for Deadlock: </a:t>
            </a:r>
            <a:r>
              <a:rPr lang="en-US" sz="1400" dirty="0"/>
              <a:t>Reference: </a:t>
            </a:r>
            <a:r>
              <a:rPr lang="en-US" sz="1400" dirty="0">
                <a:hlinkClick r:id="rId3"/>
              </a:rPr>
              <a:t>DeadlockIssueCheck.java</a:t>
            </a:r>
            <a:endParaRPr lang="en-US" sz="1400" b="1" u="sn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u="sng" dirty="0"/>
              <a:t>Mutual exclusion </a:t>
            </a:r>
            <a:r>
              <a:rPr lang="en-US" sz="1400" dirty="0"/>
              <a:t>– only one thread can have exclusive access to resource.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u="sng" dirty="0"/>
              <a:t>Hold and Wait </a:t>
            </a:r>
            <a:r>
              <a:rPr lang="en-US" sz="1400" dirty="0"/>
              <a:t>– at least one thread is holing a resource and waiting for another resource.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u="sng" dirty="0"/>
              <a:t>Non-preemptive allocation </a:t>
            </a:r>
            <a:r>
              <a:rPr lang="en-US" sz="1400" dirty="0"/>
              <a:t>– a resource is released only after the tread is done using it.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u="sng" dirty="0"/>
              <a:t>Circular wait </a:t>
            </a:r>
            <a:r>
              <a:rPr lang="en-US" sz="1400" dirty="0"/>
              <a:t>– a chain of at least two threads each one is holding one resource and waiting for another resource.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EA570A8-C77D-554A-BDBF-1A1657F43AE5}"/>
              </a:ext>
            </a:extLst>
          </p:cNvPr>
          <p:cNvSpPr txBox="1"/>
          <p:nvPr/>
        </p:nvSpPr>
        <p:spPr>
          <a:xfrm>
            <a:off x="369073" y="5052023"/>
            <a:ext cx="651370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/>
              <a:t>Solution for Deadlock: </a:t>
            </a:r>
            <a:r>
              <a:rPr lang="en-US" sz="1400" dirty="0"/>
              <a:t>Reference: </a:t>
            </a:r>
            <a:r>
              <a:rPr lang="en-US" sz="1400" dirty="0">
                <a:hlinkClick r:id="rId4"/>
              </a:rPr>
              <a:t>DeadlockFixCheck.java</a:t>
            </a:r>
            <a:endParaRPr lang="en-US" sz="1400" b="1" u="sn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Avoid circular wait – enforce a strict order in lock acquisition.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Dead lock detection</a:t>
            </a:r>
          </a:p>
          <a:p>
            <a:pPr lvl="1"/>
            <a:r>
              <a:rPr lang="en-US" sz="1400" dirty="0" err="1"/>
              <a:t>WatchDog</a:t>
            </a:r>
            <a:r>
              <a:rPr lang="en-US" sz="1400" dirty="0"/>
              <a:t> – update registry in every operation. If registry not get updated deadlock occurred.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Thread interruption and </a:t>
            </a:r>
            <a:r>
              <a:rPr lang="en-US" sz="1400" dirty="0" err="1"/>
              <a:t>tryLock</a:t>
            </a:r>
            <a:r>
              <a:rPr lang="en-US" sz="1400" dirty="0"/>
              <a:t> operations (not possible with synchronize)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2B09B78-C471-3E4F-A351-26772321A63A}"/>
              </a:ext>
            </a:extLst>
          </p:cNvPr>
          <p:cNvSpPr/>
          <p:nvPr/>
        </p:nvSpPr>
        <p:spPr>
          <a:xfrm>
            <a:off x="6874305" y="5155436"/>
            <a:ext cx="1312386" cy="14846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u="sng" dirty="0">
                <a:solidFill>
                  <a:schemeClr val="tx1"/>
                </a:solidFill>
              </a:rPr>
              <a:t>Thread 1</a:t>
            </a:r>
          </a:p>
          <a:p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>
                <a:solidFill>
                  <a:schemeClr val="accent2">
                    <a:lumMod val="75000"/>
                  </a:schemeClr>
                </a:solidFill>
              </a:rPr>
              <a:t>lock(A)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</a:rPr>
              <a:t>   lock(B)</a:t>
            </a:r>
          </a:p>
          <a:p>
            <a:r>
              <a:rPr lang="en-US" sz="1200" dirty="0">
                <a:solidFill>
                  <a:schemeClr val="tx1"/>
                </a:solidFill>
              </a:rPr>
              <a:t>     delete(A, item)</a:t>
            </a:r>
          </a:p>
          <a:p>
            <a:r>
              <a:rPr lang="en-US" sz="1200" dirty="0">
                <a:solidFill>
                  <a:schemeClr val="tx1"/>
                </a:solidFill>
              </a:rPr>
              <a:t>     add(B, Item)</a:t>
            </a:r>
          </a:p>
          <a:p>
            <a:r>
              <a:rPr lang="en-US" sz="1200" dirty="0">
                <a:solidFill>
                  <a:schemeClr val="tx1"/>
                </a:solidFill>
              </a:rPr>
              <a:t>   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</a:rPr>
              <a:t>unlock(B)</a:t>
            </a:r>
          </a:p>
          <a:p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>
                <a:solidFill>
                  <a:schemeClr val="accent2">
                    <a:lumMod val="75000"/>
                  </a:schemeClr>
                </a:solidFill>
              </a:rPr>
              <a:t>unlock(A)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ADC440F-7365-9441-B4CB-654B4CD23ACB}"/>
              </a:ext>
            </a:extLst>
          </p:cNvPr>
          <p:cNvSpPr/>
          <p:nvPr/>
        </p:nvSpPr>
        <p:spPr>
          <a:xfrm>
            <a:off x="8570651" y="5155436"/>
            <a:ext cx="1315221" cy="14846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u="sng" dirty="0">
                <a:solidFill>
                  <a:schemeClr val="tx1"/>
                </a:solidFill>
              </a:rPr>
              <a:t>Thread 2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1200" dirty="0">
                <a:solidFill>
                  <a:schemeClr val="accent2">
                    <a:lumMod val="75000"/>
                  </a:schemeClr>
                </a:solidFill>
              </a:rPr>
              <a:t>lock(A)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</a:rPr>
              <a:t>   lock(B)</a:t>
            </a:r>
          </a:p>
          <a:p>
            <a:r>
              <a:rPr lang="en-US" sz="1200" dirty="0">
                <a:solidFill>
                  <a:schemeClr val="tx1"/>
                </a:solidFill>
              </a:rPr>
              <a:t>     delete(B, item)</a:t>
            </a:r>
          </a:p>
          <a:p>
            <a:r>
              <a:rPr lang="en-US" sz="1200" dirty="0">
                <a:solidFill>
                  <a:schemeClr val="tx1"/>
                </a:solidFill>
              </a:rPr>
              <a:t>     add(A, Item)</a:t>
            </a:r>
          </a:p>
          <a:p>
            <a:r>
              <a:rPr lang="en-US" sz="1200" dirty="0">
                <a:solidFill>
                  <a:schemeClr val="tx1"/>
                </a:solidFill>
              </a:rPr>
              <a:t>   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</a:rPr>
              <a:t>unlock(B)</a:t>
            </a:r>
          </a:p>
          <a:p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>
                <a:solidFill>
                  <a:schemeClr val="accent2">
                    <a:lumMod val="75000"/>
                  </a:schemeClr>
                </a:solidFill>
              </a:rPr>
              <a:t>unlock(A)</a:t>
            </a:r>
            <a:endParaRPr lang="en-US" sz="1200" dirty="0">
              <a:solidFill>
                <a:schemeClr val="accent6">
                  <a:lumMod val="75000"/>
                </a:schemeClr>
              </a:solidFill>
            </a:endParaRP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C43CEFEC-DF87-B148-80C4-FFC90F6BB554}"/>
              </a:ext>
            </a:extLst>
          </p:cNvPr>
          <p:cNvCxnSpPr/>
          <p:nvPr/>
        </p:nvCxnSpPr>
        <p:spPr>
          <a:xfrm>
            <a:off x="5221928" y="5524885"/>
            <a:ext cx="165237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40022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>
            <a:extLst>
              <a:ext uri="{FF2B5EF4-FFF2-40B4-BE49-F238E27FC236}">
                <a16:creationId xmlns:a16="http://schemas.microsoft.com/office/drawing/2014/main" id="{B926A295-643A-E24B-BF69-83D5373B613E}"/>
              </a:ext>
            </a:extLst>
          </p:cNvPr>
          <p:cNvSpPr txBox="1"/>
          <p:nvPr/>
        </p:nvSpPr>
        <p:spPr>
          <a:xfrm>
            <a:off x="9729578" y="932455"/>
            <a:ext cx="1893988" cy="1631216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b="1" u="sng" dirty="0"/>
              <a:t>Lock</a:t>
            </a:r>
          </a:p>
          <a:p>
            <a:r>
              <a:rPr lang="en-US" sz="800" b="1" dirty="0">
                <a:solidFill>
                  <a:srgbClr val="000080"/>
                </a:solidFill>
              </a:rPr>
              <a:t>public class </a:t>
            </a:r>
            <a:r>
              <a:rPr lang="en-US" sz="800" dirty="0" err="1"/>
              <a:t>ClassWithReetrantLock</a:t>
            </a:r>
            <a:r>
              <a:rPr lang="en-US" sz="800" dirty="0"/>
              <a:t> {</a:t>
            </a:r>
          </a:p>
          <a:p>
            <a:r>
              <a:rPr lang="en-US" sz="800" b="1" dirty="0">
                <a:solidFill>
                  <a:schemeClr val="accent6">
                    <a:lumMod val="50000"/>
                  </a:schemeClr>
                </a:solidFill>
              </a:rPr>
              <a:t>      </a:t>
            </a:r>
            <a:r>
              <a:rPr lang="en-US" sz="800" b="1" u="sng" dirty="0">
                <a:solidFill>
                  <a:schemeClr val="accent6">
                    <a:lumMod val="50000"/>
                  </a:schemeClr>
                </a:solidFill>
              </a:rPr>
              <a:t>Lock lock1 = new </a:t>
            </a:r>
            <a:r>
              <a:rPr lang="en-US" sz="800" b="1" u="sng" dirty="0" err="1">
                <a:solidFill>
                  <a:schemeClr val="accent6">
                    <a:lumMod val="50000"/>
                  </a:schemeClr>
                </a:solidFill>
              </a:rPr>
              <a:t>ReentrantLock</a:t>
            </a:r>
            <a:r>
              <a:rPr lang="en-US" sz="800" b="1" u="sng" dirty="0">
                <a:solidFill>
                  <a:schemeClr val="accent6">
                    <a:lumMod val="50000"/>
                  </a:schemeClr>
                </a:solidFill>
              </a:rPr>
              <a:t>();</a:t>
            </a:r>
            <a:br>
              <a:rPr lang="en-US" sz="800" dirty="0"/>
            </a:br>
            <a:r>
              <a:rPr lang="en-US" sz="800" dirty="0"/>
              <a:t>     </a:t>
            </a:r>
            <a:r>
              <a:rPr lang="en-US" sz="800" b="1" dirty="0">
                <a:solidFill>
                  <a:srgbClr val="000080"/>
                </a:solidFill>
              </a:rPr>
              <a:t>public void </a:t>
            </a:r>
            <a:r>
              <a:rPr lang="en-US" sz="800" dirty="0" err="1"/>
              <a:t>methodA</a:t>
            </a:r>
            <a:r>
              <a:rPr lang="en-US" sz="800" dirty="0"/>
              <a:t>() {</a:t>
            </a:r>
            <a:br>
              <a:rPr lang="en-US" sz="800" dirty="0"/>
            </a:br>
            <a:r>
              <a:rPr lang="en-US" sz="800" dirty="0"/>
              <a:t>        lock1.lock();                       </a:t>
            </a:r>
            <a:r>
              <a:rPr lang="en-US" sz="800" b="1" dirty="0">
                <a:solidFill>
                  <a:srgbClr val="7030A0"/>
                </a:solidFill>
              </a:rPr>
              <a:t>// Lock</a:t>
            </a:r>
          </a:p>
          <a:p>
            <a:r>
              <a:rPr lang="en-US" sz="800" b="1" dirty="0">
                <a:solidFill>
                  <a:srgbClr val="7030A0"/>
                </a:solidFill>
              </a:rPr>
              <a:t>            </a:t>
            </a:r>
            <a:r>
              <a:rPr lang="en-US" sz="800" dirty="0"/>
              <a:t>try {</a:t>
            </a:r>
            <a:endParaRPr lang="en-US" sz="800" b="1" dirty="0">
              <a:solidFill>
                <a:srgbClr val="7030A0"/>
              </a:solidFill>
            </a:endParaRPr>
          </a:p>
          <a:p>
            <a:r>
              <a:rPr lang="en-US" sz="800" dirty="0"/>
              <a:t>             .. Do operation</a:t>
            </a:r>
          </a:p>
          <a:p>
            <a:r>
              <a:rPr lang="en-US" sz="800" dirty="0"/>
              <a:t>          } finally {</a:t>
            </a:r>
          </a:p>
          <a:p>
            <a:r>
              <a:rPr lang="en-US" sz="800" b="1" dirty="0">
                <a:solidFill>
                  <a:srgbClr val="7030A0"/>
                </a:solidFill>
              </a:rPr>
              <a:t>             lock1.unlcok();                //</a:t>
            </a:r>
            <a:r>
              <a:rPr lang="en-US" sz="800" b="1" dirty="0" err="1">
                <a:solidFill>
                  <a:srgbClr val="7030A0"/>
                </a:solidFill>
              </a:rPr>
              <a:t>Unlcok</a:t>
            </a:r>
            <a:endParaRPr lang="en-US" sz="800" b="1" dirty="0">
              <a:solidFill>
                <a:srgbClr val="7030A0"/>
              </a:solidFill>
            </a:endParaRPr>
          </a:p>
          <a:p>
            <a:r>
              <a:rPr lang="en-US" sz="800" dirty="0"/>
              <a:t>          }</a:t>
            </a:r>
            <a:br>
              <a:rPr lang="en-US" sz="800" dirty="0"/>
            </a:br>
            <a:r>
              <a:rPr lang="en-US" sz="800" dirty="0"/>
              <a:t>    }</a:t>
            </a:r>
            <a:br>
              <a:rPr lang="en-US" sz="800" dirty="0"/>
            </a:br>
            <a:r>
              <a:rPr lang="en-US" sz="800" dirty="0"/>
              <a:t>}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CD6797-CDFE-A745-8AF1-1D8BED9B8A1B}"/>
              </a:ext>
            </a:extLst>
          </p:cNvPr>
          <p:cNvSpPr txBox="1"/>
          <p:nvPr/>
        </p:nvSpPr>
        <p:spPr>
          <a:xfrm>
            <a:off x="415637" y="263236"/>
            <a:ext cx="14013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Lock Types: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3AFFD8-A3E3-7541-877F-D5F3FEA2BF77}"/>
              </a:ext>
            </a:extLst>
          </p:cNvPr>
          <p:cNvSpPr txBox="1"/>
          <p:nvPr/>
        </p:nvSpPr>
        <p:spPr>
          <a:xfrm>
            <a:off x="415637" y="797773"/>
            <a:ext cx="6069290" cy="58169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 err="1"/>
              <a:t>ReentrantLock</a:t>
            </a:r>
            <a:r>
              <a:rPr lang="en-US" sz="2000" b="1" u="sng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/>
              <a:t>Same functionality and properties as synchronize block.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/>
              <a:t>Unlike synchronize block this lock needs locking and unlocking. </a:t>
            </a:r>
          </a:p>
          <a:p>
            <a:endParaRPr lang="en-US" sz="1100" dirty="0"/>
          </a:p>
          <a:p>
            <a:endParaRPr lang="en-US" sz="1100" dirty="0"/>
          </a:p>
          <a:p>
            <a:endParaRPr lang="en-US" sz="1100" dirty="0"/>
          </a:p>
          <a:p>
            <a:endParaRPr lang="en-US" sz="1100" dirty="0"/>
          </a:p>
          <a:p>
            <a:endParaRPr lang="en-US" sz="1100" dirty="0"/>
          </a:p>
          <a:p>
            <a:endParaRPr lang="en-US" sz="11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/>
              <a:t>Provide more control and advance features.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100" dirty="0"/>
              <a:t>Query methods for testing lock’s internal status. (# of thread waiting, current thread etc..)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100" dirty="0" err="1"/>
              <a:t>getQueuedThreads</a:t>
            </a:r>
            <a:r>
              <a:rPr lang="en-US" sz="1100" dirty="0"/>
              <a:t>() – Returns a thread of list waiting to acquire a lock.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100" dirty="0" err="1"/>
              <a:t>getOwner</a:t>
            </a:r>
            <a:r>
              <a:rPr lang="en-US" sz="1100" dirty="0"/>
              <a:t>() – Returns the thread that currently owns the lock.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100" dirty="0" err="1"/>
              <a:t>isHeldByCurrentThread</a:t>
            </a:r>
            <a:r>
              <a:rPr lang="en-US" sz="1100" dirty="0"/>
              <a:t>()  - Quires if the lock is held by the current thread.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100" dirty="0" err="1"/>
              <a:t>isLocked</a:t>
            </a:r>
            <a:r>
              <a:rPr lang="en-US" sz="1100" dirty="0"/>
              <a:t>() – Quires if the lock is held by any thread.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100" dirty="0"/>
              <a:t>Lock interpretability  </a:t>
            </a:r>
          </a:p>
          <a:p>
            <a:pPr lvl="2"/>
            <a:r>
              <a:rPr lang="en-US" sz="1100" dirty="0"/>
              <a:t>Helpful for </a:t>
            </a:r>
          </a:p>
          <a:p>
            <a:pPr lvl="2"/>
            <a:r>
              <a:rPr lang="en-US" sz="1100" dirty="0"/>
              <a:t>Watchdog for deadlock detection and recovery. </a:t>
            </a:r>
          </a:p>
          <a:p>
            <a:pPr lvl="2"/>
            <a:r>
              <a:rPr lang="en-US" sz="1100" dirty="0"/>
              <a:t>Waking up thread to do clean and close the application. </a:t>
            </a:r>
          </a:p>
          <a:p>
            <a:pPr lvl="1"/>
            <a:endParaRPr lang="en-US" sz="1100" dirty="0"/>
          </a:p>
          <a:p>
            <a:pPr lvl="1"/>
            <a:endParaRPr lang="en-US" sz="1100" dirty="0"/>
          </a:p>
          <a:p>
            <a:pPr lvl="1"/>
            <a:endParaRPr lang="en-US" sz="11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100" dirty="0" err="1"/>
              <a:t>tryLock</a:t>
            </a:r>
            <a:r>
              <a:rPr lang="en-US" sz="1100" dirty="0"/>
              <a:t>()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100" dirty="0"/>
              <a:t>Returns true and acquires a lock if available.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100" dirty="0"/>
              <a:t>Returns false and does not get suspended if the lock is unavailable.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100" dirty="0"/>
              <a:t>Regardless of the state of lock, it always return immediately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100" dirty="0"/>
              <a:t>Avoid blocking the real time thread.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100" dirty="0"/>
              <a:t>Keep application responsive.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100" dirty="0"/>
              <a:t>Performed operation automatically.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sz="1100" dirty="0"/>
          </a:p>
          <a:p>
            <a:pPr lvl="2"/>
            <a:endParaRPr lang="en-US" sz="1100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sz="11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/>
              <a:t>Reference : </a:t>
            </a:r>
            <a:r>
              <a:rPr lang="en-US" sz="1100" dirty="0">
                <a:hlinkClick r:id="rId2"/>
              </a:rPr>
              <a:t>ReentrantLockCheck.java</a:t>
            </a:r>
            <a:endParaRPr lang="en-US" sz="11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D814F9-D164-0B4A-9AEC-57DE2FF11FE0}"/>
              </a:ext>
            </a:extLst>
          </p:cNvPr>
          <p:cNvSpPr txBox="1"/>
          <p:nvPr/>
        </p:nvSpPr>
        <p:spPr>
          <a:xfrm>
            <a:off x="4412284" y="1122114"/>
            <a:ext cx="1731661" cy="1261884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b="1" u="sng" dirty="0"/>
              <a:t>Synchronized Block</a:t>
            </a:r>
          </a:p>
          <a:p>
            <a:r>
              <a:rPr lang="en-US" sz="800" b="1" dirty="0">
                <a:solidFill>
                  <a:srgbClr val="000080"/>
                </a:solidFill>
              </a:rPr>
              <a:t>public class </a:t>
            </a:r>
            <a:r>
              <a:rPr lang="en-US" sz="800" dirty="0" err="1"/>
              <a:t>ClassWithSynchronized</a:t>
            </a:r>
            <a:r>
              <a:rPr lang="en-US" sz="800" dirty="0"/>
              <a:t> {</a:t>
            </a:r>
          </a:p>
          <a:p>
            <a:r>
              <a:rPr lang="en-US" sz="800" b="1" dirty="0">
                <a:solidFill>
                  <a:schemeClr val="accent6">
                    <a:lumMod val="50000"/>
                  </a:schemeClr>
                </a:solidFill>
              </a:rPr>
              <a:t>      </a:t>
            </a:r>
            <a:r>
              <a:rPr lang="en-US" sz="800" b="1" u="sng" dirty="0">
                <a:solidFill>
                  <a:schemeClr val="accent6">
                    <a:lumMod val="50000"/>
                  </a:schemeClr>
                </a:solidFill>
              </a:rPr>
              <a:t>Object lock1 = new Object();</a:t>
            </a:r>
            <a:br>
              <a:rPr lang="en-US" sz="800" dirty="0"/>
            </a:br>
            <a:r>
              <a:rPr lang="en-US" sz="800" dirty="0"/>
              <a:t>     </a:t>
            </a:r>
            <a:r>
              <a:rPr lang="en-US" sz="800" b="1" dirty="0">
                <a:solidFill>
                  <a:srgbClr val="000080"/>
                </a:solidFill>
              </a:rPr>
              <a:t>public void </a:t>
            </a:r>
            <a:r>
              <a:rPr lang="en-US" sz="800" dirty="0" err="1"/>
              <a:t>methodA</a:t>
            </a:r>
            <a:r>
              <a:rPr lang="en-US" sz="800" dirty="0"/>
              <a:t>() {</a:t>
            </a:r>
            <a:br>
              <a:rPr lang="en-US" sz="800" dirty="0"/>
            </a:br>
            <a:r>
              <a:rPr lang="en-US" sz="800" dirty="0"/>
              <a:t>         synchronized(lock1) { </a:t>
            </a:r>
            <a:r>
              <a:rPr lang="en-US" sz="800" b="1" dirty="0">
                <a:solidFill>
                  <a:srgbClr val="7030A0"/>
                </a:solidFill>
              </a:rPr>
              <a:t>// Lock</a:t>
            </a:r>
          </a:p>
          <a:p>
            <a:r>
              <a:rPr lang="en-US" sz="800" dirty="0"/>
              <a:t>             .. Do operation</a:t>
            </a:r>
          </a:p>
          <a:p>
            <a:r>
              <a:rPr lang="en-US" sz="800" dirty="0"/>
              <a:t>         }                                     </a:t>
            </a:r>
            <a:r>
              <a:rPr lang="en-US" sz="800" b="1" dirty="0">
                <a:solidFill>
                  <a:srgbClr val="7030A0"/>
                </a:solidFill>
              </a:rPr>
              <a:t>//</a:t>
            </a:r>
            <a:r>
              <a:rPr lang="en-US" sz="800" b="1" dirty="0" err="1">
                <a:solidFill>
                  <a:srgbClr val="7030A0"/>
                </a:solidFill>
              </a:rPr>
              <a:t>Unlcok</a:t>
            </a:r>
            <a:r>
              <a:rPr lang="en-US" sz="800" b="1" dirty="0">
                <a:solidFill>
                  <a:srgbClr val="7030A0"/>
                </a:solidFill>
              </a:rPr>
              <a:t> </a:t>
            </a:r>
            <a:br>
              <a:rPr lang="en-US" sz="800" dirty="0"/>
            </a:br>
            <a:r>
              <a:rPr lang="en-US" sz="800" dirty="0"/>
              <a:t>    }</a:t>
            </a:r>
            <a:br>
              <a:rPr lang="en-US" sz="800" dirty="0"/>
            </a:br>
            <a:r>
              <a:rPr lang="en-US" sz="800" dirty="0"/>
              <a:t>}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F70325F-6F14-464C-83D1-81849747E095}"/>
              </a:ext>
            </a:extLst>
          </p:cNvPr>
          <p:cNvSpPr txBox="1"/>
          <p:nvPr/>
        </p:nvSpPr>
        <p:spPr>
          <a:xfrm>
            <a:off x="6256961" y="1117121"/>
            <a:ext cx="1815566" cy="1261884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b="1" u="sng" dirty="0"/>
              <a:t>Reentrant lock</a:t>
            </a:r>
          </a:p>
          <a:p>
            <a:r>
              <a:rPr lang="en-US" sz="800" b="1" dirty="0">
                <a:solidFill>
                  <a:srgbClr val="000080"/>
                </a:solidFill>
              </a:rPr>
              <a:t>public class </a:t>
            </a:r>
            <a:r>
              <a:rPr lang="en-US" sz="800" dirty="0" err="1"/>
              <a:t>ClassWithReetrantLock</a:t>
            </a:r>
            <a:r>
              <a:rPr lang="en-US" sz="800" dirty="0"/>
              <a:t> {</a:t>
            </a:r>
          </a:p>
          <a:p>
            <a:r>
              <a:rPr lang="en-US" sz="800" b="1" dirty="0">
                <a:solidFill>
                  <a:schemeClr val="accent6">
                    <a:lumMod val="50000"/>
                  </a:schemeClr>
                </a:solidFill>
              </a:rPr>
              <a:t>      </a:t>
            </a:r>
            <a:r>
              <a:rPr lang="en-US" sz="800" b="1" u="sng" dirty="0">
                <a:solidFill>
                  <a:schemeClr val="accent6">
                    <a:lumMod val="50000"/>
                  </a:schemeClr>
                </a:solidFill>
              </a:rPr>
              <a:t>Lock lock1 = new </a:t>
            </a:r>
            <a:r>
              <a:rPr lang="en-US" sz="800" b="1" u="sng" dirty="0" err="1">
                <a:solidFill>
                  <a:schemeClr val="accent6">
                    <a:lumMod val="50000"/>
                  </a:schemeClr>
                </a:solidFill>
              </a:rPr>
              <a:t>ReentrantLock</a:t>
            </a:r>
            <a:r>
              <a:rPr lang="en-US" sz="800" b="1" u="sng" dirty="0">
                <a:solidFill>
                  <a:schemeClr val="accent6">
                    <a:lumMod val="50000"/>
                  </a:schemeClr>
                </a:solidFill>
              </a:rPr>
              <a:t>();</a:t>
            </a:r>
            <a:br>
              <a:rPr lang="en-US" sz="800" dirty="0"/>
            </a:br>
            <a:r>
              <a:rPr lang="en-US" sz="800" dirty="0"/>
              <a:t>     </a:t>
            </a:r>
            <a:r>
              <a:rPr lang="en-US" sz="800" b="1" dirty="0">
                <a:solidFill>
                  <a:srgbClr val="000080"/>
                </a:solidFill>
              </a:rPr>
              <a:t>public void </a:t>
            </a:r>
            <a:r>
              <a:rPr lang="en-US" sz="800" dirty="0" err="1"/>
              <a:t>methodA</a:t>
            </a:r>
            <a:r>
              <a:rPr lang="en-US" sz="800" dirty="0"/>
              <a:t>() {</a:t>
            </a:r>
            <a:br>
              <a:rPr lang="en-US" sz="800" dirty="0"/>
            </a:br>
            <a:r>
              <a:rPr lang="en-US" sz="800" dirty="0"/>
              <a:t>         lock1.lock();                       </a:t>
            </a:r>
            <a:r>
              <a:rPr lang="en-US" sz="800" b="1" dirty="0">
                <a:solidFill>
                  <a:srgbClr val="7030A0"/>
                </a:solidFill>
              </a:rPr>
              <a:t>// Lock</a:t>
            </a:r>
          </a:p>
          <a:p>
            <a:r>
              <a:rPr lang="en-US" sz="800" dirty="0"/>
              <a:t>             .. Do operation</a:t>
            </a:r>
          </a:p>
          <a:p>
            <a:r>
              <a:rPr lang="en-US" sz="800" dirty="0"/>
              <a:t>          lock1.unlcok();                </a:t>
            </a:r>
            <a:r>
              <a:rPr lang="en-US" sz="800" b="1" dirty="0">
                <a:solidFill>
                  <a:srgbClr val="7030A0"/>
                </a:solidFill>
              </a:rPr>
              <a:t>//</a:t>
            </a:r>
            <a:r>
              <a:rPr lang="en-US" sz="800" b="1" dirty="0" err="1">
                <a:solidFill>
                  <a:srgbClr val="7030A0"/>
                </a:solidFill>
              </a:rPr>
              <a:t>Unlcok</a:t>
            </a:r>
            <a:r>
              <a:rPr lang="en-US" sz="800" b="1" dirty="0">
                <a:solidFill>
                  <a:srgbClr val="7030A0"/>
                </a:solidFill>
              </a:rPr>
              <a:t> </a:t>
            </a:r>
            <a:br>
              <a:rPr lang="en-US" sz="800" dirty="0"/>
            </a:br>
            <a:r>
              <a:rPr lang="en-US" sz="800" dirty="0"/>
              <a:t>    }</a:t>
            </a:r>
            <a:br>
              <a:rPr lang="en-US" sz="800" dirty="0"/>
            </a:br>
            <a:r>
              <a:rPr lang="en-US" sz="800" dirty="0"/>
              <a:t>}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462A66F-C4C9-DC41-8D1B-BE95EF813EE6}"/>
              </a:ext>
            </a:extLst>
          </p:cNvPr>
          <p:cNvCxnSpPr>
            <a:cxnSpLocks/>
          </p:cNvCxnSpPr>
          <p:nvPr/>
        </p:nvCxnSpPr>
        <p:spPr>
          <a:xfrm>
            <a:off x="7164744" y="2100794"/>
            <a:ext cx="283201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73CD909-AF5A-3749-B203-948461A171A0}"/>
              </a:ext>
            </a:extLst>
          </p:cNvPr>
          <p:cNvSpPr txBox="1"/>
          <p:nvPr/>
        </p:nvSpPr>
        <p:spPr>
          <a:xfrm>
            <a:off x="8406812" y="1193459"/>
            <a:ext cx="1215311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800" dirty="0"/>
              <a:t>In case exception throws or return a value before unlock unlock wont happen.  So  must use unlock in side finally clause. 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C6230C2-E933-214D-A5C4-2751CDC8324A}"/>
              </a:ext>
            </a:extLst>
          </p:cNvPr>
          <p:cNvCxnSpPr>
            <a:cxnSpLocks/>
          </p:cNvCxnSpPr>
          <p:nvPr/>
        </p:nvCxnSpPr>
        <p:spPr>
          <a:xfrm flipH="1">
            <a:off x="7381632" y="1907815"/>
            <a:ext cx="97994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62721B2-8F17-C44A-B3D0-4EFC92280D9B}"/>
              </a:ext>
            </a:extLst>
          </p:cNvPr>
          <p:cNvSpPr txBox="1"/>
          <p:nvPr/>
        </p:nvSpPr>
        <p:spPr>
          <a:xfrm>
            <a:off x="6256961" y="3555063"/>
            <a:ext cx="1731661" cy="1138773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b="1" u="sng" dirty="0"/>
              <a:t>Lock interpretability</a:t>
            </a:r>
          </a:p>
          <a:p>
            <a:r>
              <a:rPr lang="en-US" sz="800" dirty="0"/>
              <a:t>While(true) {</a:t>
            </a:r>
          </a:p>
          <a:p>
            <a:r>
              <a:rPr lang="en-US" sz="800" dirty="0"/>
              <a:t>   try {</a:t>
            </a:r>
          </a:p>
          <a:p>
            <a:r>
              <a:rPr lang="en-US" sz="800" dirty="0"/>
              <a:t>         </a:t>
            </a:r>
            <a:r>
              <a:rPr lang="en-US" sz="800" b="1" dirty="0">
                <a:solidFill>
                  <a:srgbClr val="7030A0"/>
                </a:solidFill>
              </a:rPr>
              <a:t>lock1.lockInterruptibily();</a:t>
            </a:r>
          </a:p>
          <a:p>
            <a:r>
              <a:rPr lang="en-US" sz="800" dirty="0"/>
              <a:t>   } catch(</a:t>
            </a:r>
            <a:r>
              <a:rPr lang="en-US" sz="800" dirty="0" err="1"/>
              <a:t>InterruptedExcepction</a:t>
            </a:r>
            <a:r>
              <a:rPr lang="en-US" sz="800" dirty="0"/>
              <a:t> e) {</a:t>
            </a:r>
          </a:p>
          <a:p>
            <a:r>
              <a:rPr lang="en-US" sz="800" dirty="0"/>
              <a:t>       </a:t>
            </a:r>
            <a:r>
              <a:rPr lang="en-US" sz="800" b="1" dirty="0" err="1">
                <a:solidFill>
                  <a:srgbClr val="7030A0"/>
                </a:solidFill>
              </a:rPr>
              <a:t>clenaupAndExit</a:t>
            </a:r>
            <a:r>
              <a:rPr lang="en-US" sz="800" b="1" dirty="0">
                <a:solidFill>
                  <a:srgbClr val="7030A0"/>
                </a:solidFill>
              </a:rPr>
              <a:t>();</a:t>
            </a:r>
          </a:p>
          <a:p>
            <a:r>
              <a:rPr lang="en-US" sz="800" dirty="0"/>
              <a:t>   }</a:t>
            </a:r>
          </a:p>
          <a:p>
            <a:r>
              <a:rPr lang="en-US" sz="800" dirty="0"/>
              <a:t>}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D5D5929-D492-034A-84F8-6E36B24CA8AB}"/>
              </a:ext>
            </a:extLst>
          </p:cNvPr>
          <p:cNvSpPr txBox="1"/>
          <p:nvPr/>
        </p:nvSpPr>
        <p:spPr>
          <a:xfrm>
            <a:off x="8404429" y="3962699"/>
            <a:ext cx="1290593" cy="21544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800" b="1" dirty="0"/>
              <a:t>1. </a:t>
            </a:r>
            <a:r>
              <a:rPr lang="en-US" sz="800" b="1" dirty="0" err="1"/>
              <a:t>someThread.interrupt</a:t>
            </a:r>
            <a:r>
              <a:rPr lang="en-US" sz="800" b="1" dirty="0"/>
              <a:t>()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EE66D05-B5D3-9F45-B4BC-9AE008188750}"/>
              </a:ext>
            </a:extLst>
          </p:cNvPr>
          <p:cNvCxnSpPr>
            <a:cxnSpLocks/>
          </p:cNvCxnSpPr>
          <p:nvPr/>
        </p:nvCxnSpPr>
        <p:spPr>
          <a:xfrm flipH="1">
            <a:off x="7663151" y="4056650"/>
            <a:ext cx="69842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ircular Arrow 23">
            <a:extLst>
              <a:ext uri="{FF2B5EF4-FFF2-40B4-BE49-F238E27FC236}">
                <a16:creationId xmlns:a16="http://schemas.microsoft.com/office/drawing/2014/main" id="{1A88CA18-3FBF-7C42-BBED-93FAB09AA8C6}"/>
              </a:ext>
            </a:extLst>
          </p:cNvPr>
          <p:cNvSpPr/>
          <p:nvPr/>
        </p:nvSpPr>
        <p:spPr>
          <a:xfrm rot="5400000">
            <a:off x="7581940" y="3966710"/>
            <a:ext cx="443926" cy="656048"/>
          </a:xfrm>
          <a:prstGeom prst="circular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49E149D-24AD-8F40-B689-43934829E007}"/>
              </a:ext>
            </a:extLst>
          </p:cNvPr>
          <p:cNvSpPr txBox="1"/>
          <p:nvPr/>
        </p:nvSpPr>
        <p:spPr>
          <a:xfrm>
            <a:off x="8406810" y="4285864"/>
            <a:ext cx="1215311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800" b="1" dirty="0"/>
              <a:t>2. If thread interrupted, execute cleanup and exit from thread.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B0E34AF-223E-2240-823E-B5534BF0343D}"/>
              </a:ext>
            </a:extLst>
          </p:cNvPr>
          <p:cNvSpPr txBox="1"/>
          <p:nvPr/>
        </p:nvSpPr>
        <p:spPr>
          <a:xfrm>
            <a:off x="6259773" y="4903718"/>
            <a:ext cx="1893988" cy="1631216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b="1" u="sng" dirty="0"/>
              <a:t>Lock</a:t>
            </a:r>
          </a:p>
          <a:p>
            <a:r>
              <a:rPr lang="en-US" sz="800" b="1" dirty="0">
                <a:solidFill>
                  <a:srgbClr val="000080"/>
                </a:solidFill>
              </a:rPr>
              <a:t>public class </a:t>
            </a:r>
            <a:r>
              <a:rPr lang="en-US" sz="800" dirty="0" err="1"/>
              <a:t>ClassWithReetrantLock</a:t>
            </a:r>
            <a:r>
              <a:rPr lang="en-US" sz="800" dirty="0"/>
              <a:t> {</a:t>
            </a:r>
          </a:p>
          <a:p>
            <a:r>
              <a:rPr lang="en-US" sz="800" b="1" dirty="0">
                <a:solidFill>
                  <a:schemeClr val="accent6">
                    <a:lumMod val="50000"/>
                  </a:schemeClr>
                </a:solidFill>
              </a:rPr>
              <a:t>      </a:t>
            </a:r>
            <a:r>
              <a:rPr lang="en-US" sz="800" b="1" u="sng" dirty="0">
                <a:solidFill>
                  <a:schemeClr val="accent6">
                    <a:lumMod val="50000"/>
                  </a:schemeClr>
                </a:solidFill>
              </a:rPr>
              <a:t>Lock lock1 = new </a:t>
            </a:r>
            <a:r>
              <a:rPr lang="en-US" sz="800" b="1" u="sng" dirty="0" err="1">
                <a:solidFill>
                  <a:schemeClr val="accent6">
                    <a:lumMod val="50000"/>
                  </a:schemeClr>
                </a:solidFill>
              </a:rPr>
              <a:t>ReentrantLock</a:t>
            </a:r>
            <a:r>
              <a:rPr lang="en-US" sz="800" b="1" u="sng" dirty="0">
                <a:solidFill>
                  <a:schemeClr val="accent6">
                    <a:lumMod val="50000"/>
                  </a:schemeClr>
                </a:solidFill>
              </a:rPr>
              <a:t>();</a:t>
            </a:r>
            <a:br>
              <a:rPr lang="en-US" sz="800" dirty="0"/>
            </a:br>
            <a:r>
              <a:rPr lang="en-US" sz="800" dirty="0"/>
              <a:t>     </a:t>
            </a:r>
            <a:r>
              <a:rPr lang="en-US" sz="800" b="1" dirty="0">
                <a:solidFill>
                  <a:srgbClr val="000080"/>
                </a:solidFill>
              </a:rPr>
              <a:t>public void </a:t>
            </a:r>
            <a:r>
              <a:rPr lang="en-US" sz="800" dirty="0" err="1"/>
              <a:t>methodA</a:t>
            </a:r>
            <a:r>
              <a:rPr lang="en-US" sz="800" dirty="0"/>
              <a:t>() {</a:t>
            </a:r>
            <a:br>
              <a:rPr lang="en-US" sz="800" dirty="0"/>
            </a:br>
            <a:r>
              <a:rPr lang="en-US" sz="800" dirty="0"/>
              <a:t>        lock1.lock();                       </a:t>
            </a:r>
            <a:r>
              <a:rPr lang="en-US" sz="800" b="1" dirty="0">
                <a:solidFill>
                  <a:srgbClr val="7030A0"/>
                </a:solidFill>
              </a:rPr>
              <a:t>// Lock</a:t>
            </a:r>
          </a:p>
          <a:p>
            <a:r>
              <a:rPr lang="en-US" sz="800" b="1" dirty="0">
                <a:solidFill>
                  <a:srgbClr val="7030A0"/>
                </a:solidFill>
              </a:rPr>
              <a:t>            </a:t>
            </a:r>
            <a:r>
              <a:rPr lang="en-US" sz="800" dirty="0"/>
              <a:t>try {</a:t>
            </a:r>
            <a:endParaRPr lang="en-US" sz="800" b="1" dirty="0">
              <a:solidFill>
                <a:srgbClr val="7030A0"/>
              </a:solidFill>
            </a:endParaRPr>
          </a:p>
          <a:p>
            <a:r>
              <a:rPr lang="en-US" sz="800" dirty="0"/>
              <a:t>             .. Do operation</a:t>
            </a:r>
          </a:p>
          <a:p>
            <a:r>
              <a:rPr lang="en-US" sz="800" dirty="0"/>
              <a:t>          } finally {</a:t>
            </a:r>
          </a:p>
          <a:p>
            <a:r>
              <a:rPr lang="en-US" sz="800" b="1" dirty="0">
                <a:solidFill>
                  <a:srgbClr val="7030A0"/>
                </a:solidFill>
              </a:rPr>
              <a:t>             lock1.unlcok();                //</a:t>
            </a:r>
            <a:r>
              <a:rPr lang="en-US" sz="800" b="1" dirty="0" err="1">
                <a:solidFill>
                  <a:srgbClr val="7030A0"/>
                </a:solidFill>
              </a:rPr>
              <a:t>Unlcok</a:t>
            </a:r>
            <a:endParaRPr lang="en-US" sz="800" b="1" dirty="0">
              <a:solidFill>
                <a:srgbClr val="7030A0"/>
              </a:solidFill>
            </a:endParaRPr>
          </a:p>
          <a:p>
            <a:r>
              <a:rPr lang="en-US" sz="800" dirty="0"/>
              <a:t>          }</a:t>
            </a:r>
            <a:br>
              <a:rPr lang="en-US" sz="800" dirty="0"/>
            </a:br>
            <a:r>
              <a:rPr lang="en-US" sz="800" dirty="0"/>
              <a:t>    }</a:t>
            </a:r>
            <a:br>
              <a:rPr lang="en-US" sz="800" dirty="0"/>
            </a:br>
            <a:r>
              <a:rPr lang="en-US" sz="800" dirty="0"/>
              <a:t>}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E618145-58DF-3C44-8C6F-A9A2AF50685E}"/>
              </a:ext>
            </a:extLst>
          </p:cNvPr>
          <p:cNvSpPr txBox="1"/>
          <p:nvPr/>
        </p:nvSpPr>
        <p:spPr>
          <a:xfrm>
            <a:off x="9729578" y="4903718"/>
            <a:ext cx="1893988" cy="1631216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b="1" u="sng" dirty="0"/>
              <a:t>Try Lock</a:t>
            </a:r>
          </a:p>
          <a:p>
            <a:r>
              <a:rPr lang="en-US" sz="800" b="1" dirty="0">
                <a:solidFill>
                  <a:srgbClr val="000080"/>
                </a:solidFill>
              </a:rPr>
              <a:t>public class </a:t>
            </a:r>
            <a:r>
              <a:rPr lang="en-US" sz="800" dirty="0" err="1"/>
              <a:t>ClassWithReetrantLock</a:t>
            </a:r>
            <a:r>
              <a:rPr lang="en-US" sz="800" dirty="0"/>
              <a:t> {</a:t>
            </a:r>
          </a:p>
          <a:p>
            <a:r>
              <a:rPr lang="en-US" sz="800" b="1" dirty="0">
                <a:solidFill>
                  <a:schemeClr val="accent6">
                    <a:lumMod val="50000"/>
                  </a:schemeClr>
                </a:solidFill>
              </a:rPr>
              <a:t>      </a:t>
            </a:r>
            <a:r>
              <a:rPr lang="en-US" sz="800" b="1" u="sng" dirty="0">
                <a:solidFill>
                  <a:schemeClr val="accent6">
                    <a:lumMod val="50000"/>
                  </a:schemeClr>
                </a:solidFill>
              </a:rPr>
              <a:t>Lock lock1 = new </a:t>
            </a:r>
            <a:r>
              <a:rPr lang="en-US" sz="800" b="1" u="sng" dirty="0" err="1">
                <a:solidFill>
                  <a:schemeClr val="accent6">
                    <a:lumMod val="50000"/>
                  </a:schemeClr>
                </a:solidFill>
              </a:rPr>
              <a:t>ReentrantLock</a:t>
            </a:r>
            <a:r>
              <a:rPr lang="en-US" sz="800" b="1" u="sng" dirty="0">
                <a:solidFill>
                  <a:schemeClr val="accent6">
                    <a:lumMod val="50000"/>
                  </a:schemeClr>
                </a:solidFill>
              </a:rPr>
              <a:t>();</a:t>
            </a:r>
            <a:br>
              <a:rPr lang="en-US" sz="800" dirty="0"/>
            </a:br>
            <a:r>
              <a:rPr lang="en-US" sz="800" dirty="0"/>
              <a:t>     </a:t>
            </a:r>
            <a:r>
              <a:rPr lang="en-US" sz="800" b="1" dirty="0">
                <a:solidFill>
                  <a:srgbClr val="000080"/>
                </a:solidFill>
              </a:rPr>
              <a:t>public void </a:t>
            </a:r>
            <a:r>
              <a:rPr lang="en-US" sz="800" dirty="0" err="1"/>
              <a:t>methodA</a:t>
            </a:r>
            <a:r>
              <a:rPr lang="en-US" sz="800" dirty="0"/>
              <a:t>() {</a:t>
            </a:r>
            <a:br>
              <a:rPr lang="en-US" sz="800" dirty="0"/>
            </a:br>
            <a:r>
              <a:rPr lang="en-US" sz="800" b="1" dirty="0">
                <a:solidFill>
                  <a:srgbClr val="7030A0"/>
                </a:solidFill>
              </a:rPr>
              <a:t>       if( lock1.tryLock()) {;  </a:t>
            </a:r>
            <a:r>
              <a:rPr lang="en-US" sz="800" dirty="0"/>
              <a:t>             </a:t>
            </a:r>
            <a:r>
              <a:rPr lang="en-US" sz="800" b="1" dirty="0">
                <a:solidFill>
                  <a:srgbClr val="7030A0"/>
                </a:solidFill>
              </a:rPr>
              <a:t>// Lock</a:t>
            </a:r>
          </a:p>
          <a:p>
            <a:r>
              <a:rPr lang="en-US" sz="800" b="1" dirty="0">
                <a:solidFill>
                  <a:srgbClr val="7030A0"/>
                </a:solidFill>
              </a:rPr>
              <a:t>            </a:t>
            </a:r>
            <a:r>
              <a:rPr lang="en-US" sz="800" dirty="0"/>
              <a:t>try {</a:t>
            </a:r>
            <a:endParaRPr lang="en-US" sz="800" b="1" dirty="0">
              <a:solidFill>
                <a:srgbClr val="7030A0"/>
              </a:solidFill>
            </a:endParaRPr>
          </a:p>
          <a:p>
            <a:r>
              <a:rPr lang="en-US" sz="800" dirty="0"/>
              <a:t>             .. Do operation</a:t>
            </a:r>
          </a:p>
          <a:p>
            <a:r>
              <a:rPr lang="en-US" sz="800" dirty="0"/>
              <a:t>          } finally {</a:t>
            </a:r>
          </a:p>
          <a:p>
            <a:r>
              <a:rPr lang="en-US" sz="800" b="1" dirty="0">
                <a:solidFill>
                  <a:srgbClr val="7030A0"/>
                </a:solidFill>
              </a:rPr>
              <a:t>             lock1.unlcok();                //</a:t>
            </a:r>
            <a:r>
              <a:rPr lang="en-US" sz="800" b="1" dirty="0" err="1">
                <a:solidFill>
                  <a:srgbClr val="7030A0"/>
                </a:solidFill>
              </a:rPr>
              <a:t>Unlcok</a:t>
            </a:r>
            <a:endParaRPr lang="en-US" sz="800" b="1" dirty="0">
              <a:solidFill>
                <a:srgbClr val="7030A0"/>
              </a:solidFill>
            </a:endParaRPr>
          </a:p>
          <a:p>
            <a:r>
              <a:rPr lang="en-US" sz="800" dirty="0"/>
              <a:t>          }</a:t>
            </a:r>
            <a:br>
              <a:rPr lang="en-US" sz="800" dirty="0"/>
            </a:br>
            <a:r>
              <a:rPr lang="en-US" sz="800" b="1" dirty="0">
                <a:solidFill>
                  <a:srgbClr val="7030A0"/>
                </a:solidFill>
              </a:rPr>
              <a:t>    } else { …….}</a:t>
            </a:r>
            <a:br>
              <a:rPr lang="en-US" sz="800" b="1" dirty="0">
                <a:solidFill>
                  <a:srgbClr val="7030A0"/>
                </a:solidFill>
              </a:rPr>
            </a:br>
            <a:r>
              <a:rPr lang="en-US" sz="800" dirty="0"/>
              <a:t>}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4A86347-8353-6E44-A7F4-0488046A4FD3}"/>
              </a:ext>
            </a:extLst>
          </p:cNvPr>
          <p:cNvCxnSpPr>
            <a:cxnSpLocks/>
          </p:cNvCxnSpPr>
          <p:nvPr/>
        </p:nvCxnSpPr>
        <p:spPr>
          <a:xfrm>
            <a:off x="8204825" y="5719326"/>
            <a:ext cx="1417296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9AFE6F4D-BE9D-154C-AC26-68B876709ADF}"/>
              </a:ext>
            </a:extLst>
          </p:cNvPr>
          <p:cNvSpPr txBox="1"/>
          <p:nvPr/>
        </p:nvSpPr>
        <p:spPr>
          <a:xfrm>
            <a:off x="8404429" y="5058212"/>
            <a:ext cx="1215311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800" b="1" dirty="0"/>
              <a:t>Not like lock, try lock return Boolean, base on that with out waiting can continue on work. </a:t>
            </a:r>
          </a:p>
        </p:txBody>
      </p:sp>
    </p:spTree>
    <p:extLst>
      <p:ext uri="{BB962C8B-B14F-4D97-AF65-F5344CB8AC3E}">
        <p14:creationId xmlns:p14="http://schemas.microsoft.com/office/powerpoint/2010/main" val="32822359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CD6797-CDFE-A745-8AF1-1D8BED9B8A1B}"/>
              </a:ext>
            </a:extLst>
          </p:cNvPr>
          <p:cNvSpPr txBox="1"/>
          <p:nvPr/>
        </p:nvSpPr>
        <p:spPr>
          <a:xfrm>
            <a:off x="415637" y="263236"/>
            <a:ext cx="21972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Lock Types </a:t>
            </a:r>
            <a:r>
              <a:rPr lang="en-US" sz="2000" b="1" u="sng" dirty="0" err="1"/>
              <a:t>Cont</a:t>
            </a:r>
            <a:r>
              <a:rPr lang="en-US" sz="2000" b="1" u="sng" dirty="0"/>
              <a:t>… 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5D8C2E-289F-A84A-9A85-43A1E1CF29F3}"/>
              </a:ext>
            </a:extLst>
          </p:cNvPr>
          <p:cNvSpPr txBox="1"/>
          <p:nvPr/>
        </p:nvSpPr>
        <p:spPr>
          <a:xfrm>
            <a:off x="415637" y="663346"/>
            <a:ext cx="1047527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/>
              <a:t>Reentrant Read Write lock: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For multiple and faster reads than one write. ( caching read / write ) this will allow for concurrent read threads but only one write thread in critical area.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When the read operations are not as fast,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Read from many variables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Read from complex data structure.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Mutual expression of regarding threads negatively impacts the performance.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Multiple read thread allows, but only one writer thread allowed.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Support two method, </a:t>
            </a:r>
            <a:r>
              <a:rPr lang="en-US" sz="1400" dirty="0" err="1"/>
              <a:t>readLock</a:t>
            </a:r>
            <a:r>
              <a:rPr lang="en-US" sz="1400" dirty="0"/>
              <a:t>() and </a:t>
            </a:r>
            <a:r>
              <a:rPr lang="en-US" sz="1400" dirty="0" err="1"/>
              <a:t>writeLock</a:t>
            </a:r>
            <a:r>
              <a:rPr lang="en-US" sz="1400" dirty="0"/>
              <a:t>()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If one read hold lock write cant write, its needs to wait till read lock release the lock.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Reference : </a:t>
            </a:r>
            <a:r>
              <a:rPr lang="en-US" sz="1400" dirty="0">
                <a:hlinkClick r:id="rId2"/>
              </a:rPr>
              <a:t>ReentrantReadWriteLockCheck.java</a:t>
            </a:r>
            <a:endParaRPr lang="en-US" sz="1400" dirty="0"/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73D0C103-5F65-CC48-9E2A-555E0F110700}"/>
              </a:ext>
            </a:extLst>
          </p:cNvPr>
          <p:cNvGrpSpPr/>
          <p:nvPr/>
        </p:nvGrpSpPr>
        <p:grpSpPr>
          <a:xfrm>
            <a:off x="415637" y="3912886"/>
            <a:ext cx="5484229" cy="1848388"/>
            <a:chOff x="415637" y="3912886"/>
            <a:chExt cx="5484229" cy="1848388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1E7100E4-6764-5145-93E0-FE31E64355C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175703" y="3912886"/>
              <a:ext cx="2146849" cy="184838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2" name="Magnetic Disk 1">
              <a:extLst>
                <a:ext uri="{FF2B5EF4-FFF2-40B4-BE49-F238E27FC236}">
                  <a16:creationId xmlns:a16="http://schemas.microsoft.com/office/drawing/2014/main" id="{94CF4100-77EC-8542-9C28-C88D26D86F45}"/>
                </a:ext>
              </a:extLst>
            </p:cNvPr>
            <p:cNvSpPr/>
            <p:nvPr/>
          </p:nvSpPr>
          <p:spPr>
            <a:xfrm>
              <a:off x="2530465" y="4236916"/>
              <a:ext cx="1437326" cy="1200329"/>
            </a:xfrm>
            <a:prstGeom prst="flowChartMagneticDisk">
              <a:avLst/>
            </a:prstGeom>
            <a:solidFill>
              <a:schemeClr val="accent5">
                <a:lumMod val="60000"/>
                <a:lumOff val="40000"/>
                <a:alpha val="5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u="sng" dirty="0">
                  <a:solidFill>
                    <a:schemeClr val="tx1"/>
                  </a:solidFill>
                </a:rPr>
                <a:t>Cache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52AEC18-E976-BD49-B457-0D545553D9C9}"/>
                </a:ext>
              </a:extLst>
            </p:cNvPr>
            <p:cNvSpPr/>
            <p:nvPr/>
          </p:nvSpPr>
          <p:spPr>
            <a:xfrm>
              <a:off x="415637" y="4414313"/>
              <a:ext cx="1364776" cy="218365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Reader 1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9F05093-AAC6-D543-B262-A478D08D8EB6}"/>
                </a:ext>
              </a:extLst>
            </p:cNvPr>
            <p:cNvSpPr/>
            <p:nvPr/>
          </p:nvSpPr>
          <p:spPr>
            <a:xfrm>
              <a:off x="415637" y="4812801"/>
              <a:ext cx="1364776" cy="21836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Reader 2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B24EC9D-775F-B840-A645-50A2377CCB72}"/>
                </a:ext>
              </a:extLst>
            </p:cNvPr>
            <p:cNvSpPr/>
            <p:nvPr/>
          </p:nvSpPr>
          <p:spPr>
            <a:xfrm>
              <a:off x="415637" y="5213721"/>
              <a:ext cx="1364776" cy="218365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Reader 3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DF265870-2BEC-2549-AE98-2EF7A08C82CA}"/>
                </a:ext>
              </a:extLst>
            </p:cNvPr>
            <p:cNvCxnSpPr>
              <a:cxnSpLocks/>
            </p:cNvCxnSpPr>
            <p:nvPr/>
          </p:nvCxnSpPr>
          <p:spPr>
            <a:xfrm>
              <a:off x="1831831" y="4523495"/>
              <a:ext cx="698634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800D1F9D-8E93-7148-81D5-90492A443610}"/>
                </a:ext>
              </a:extLst>
            </p:cNvPr>
            <p:cNvCxnSpPr>
              <a:cxnSpLocks/>
            </p:cNvCxnSpPr>
            <p:nvPr/>
          </p:nvCxnSpPr>
          <p:spPr>
            <a:xfrm>
              <a:off x="1826386" y="4918187"/>
              <a:ext cx="698634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EB6A7B80-8D9D-374A-A8C0-5BEEC5DD7151}"/>
                </a:ext>
              </a:extLst>
            </p:cNvPr>
            <p:cNvCxnSpPr>
              <a:cxnSpLocks/>
            </p:cNvCxnSpPr>
            <p:nvPr/>
          </p:nvCxnSpPr>
          <p:spPr>
            <a:xfrm>
              <a:off x="1826386" y="5291812"/>
              <a:ext cx="698634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992B36F-D8B5-1042-A08A-C1F2A6F33F87}"/>
                </a:ext>
              </a:extLst>
            </p:cNvPr>
            <p:cNvSpPr/>
            <p:nvPr/>
          </p:nvSpPr>
          <p:spPr>
            <a:xfrm>
              <a:off x="4763817" y="4883728"/>
              <a:ext cx="1136049" cy="269830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Writer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6D65E7F5-0FD2-E244-8E99-689491C96FB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067386" y="5031166"/>
              <a:ext cx="65045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AB3E62C0-0C92-6543-8137-C4464D131804}"/>
              </a:ext>
            </a:extLst>
          </p:cNvPr>
          <p:cNvGrpSpPr/>
          <p:nvPr/>
        </p:nvGrpSpPr>
        <p:grpSpPr>
          <a:xfrm>
            <a:off x="6312686" y="3223282"/>
            <a:ext cx="5766407" cy="3313996"/>
            <a:chOff x="6312686" y="3223282"/>
            <a:chExt cx="5766407" cy="3313996"/>
          </a:xfrm>
        </p:grpSpPr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0525391D-D94A-4748-BAF5-1D703FEE3140}"/>
                </a:ext>
              </a:extLst>
            </p:cNvPr>
            <p:cNvSpPr/>
            <p:nvPr/>
          </p:nvSpPr>
          <p:spPr>
            <a:xfrm>
              <a:off x="7941414" y="3580815"/>
              <a:ext cx="2961564" cy="2956463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CD73EFEE-9184-514C-9E20-82891BD33731}"/>
                </a:ext>
              </a:extLst>
            </p:cNvPr>
            <p:cNvSpPr/>
            <p:nvPr/>
          </p:nvSpPr>
          <p:spPr>
            <a:xfrm>
              <a:off x="8739808" y="3223282"/>
              <a:ext cx="1364776" cy="218365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Lock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E6F1DFD2-F094-CC4D-8C5E-4507FF3C3C9B}"/>
                </a:ext>
              </a:extLst>
            </p:cNvPr>
            <p:cNvSpPr/>
            <p:nvPr/>
          </p:nvSpPr>
          <p:spPr>
            <a:xfrm>
              <a:off x="9674562" y="4022185"/>
              <a:ext cx="821059" cy="276836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Writer 1</a:t>
              </a: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B77B190-8F2E-C445-8928-B58957B2C088}"/>
                </a:ext>
              </a:extLst>
            </p:cNvPr>
            <p:cNvCxnSpPr>
              <a:cxnSpLocks/>
              <a:stCxn id="16" idx="0"/>
              <a:endCxn id="16" idx="2"/>
            </p:cNvCxnSpPr>
            <p:nvPr/>
          </p:nvCxnSpPr>
          <p:spPr>
            <a:xfrm>
              <a:off x="9422196" y="3580815"/>
              <a:ext cx="0" cy="2956463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4B5CB92-36A0-694C-ABBA-B0E3EB1B06AF}"/>
                </a:ext>
              </a:extLst>
            </p:cNvPr>
            <p:cNvSpPr/>
            <p:nvPr/>
          </p:nvSpPr>
          <p:spPr>
            <a:xfrm>
              <a:off x="9556794" y="3635896"/>
              <a:ext cx="1088460" cy="27699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Writer Lock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4D3D1A8-02E6-054C-98AF-09C81FAC7F44}"/>
                </a:ext>
              </a:extLst>
            </p:cNvPr>
            <p:cNvSpPr/>
            <p:nvPr/>
          </p:nvSpPr>
          <p:spPr>
            <a:xfrm>
              <a:off x="6328059" y="3809668"/>
              <a:ext cx="872964" cy="22933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Reader 1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977F759D-750D-F545-B857-35FC266BC434}"/>
                </a:ext>
              </a:extLst>
            </p:cNvPr>
            <p:cNvSpPr/>
            <p:nvPr/>
          </p:nvSpPr>
          <p:spPr>
            <a:xfrm>
              <a:off x="6328059" y="4149634"/>
              <a:ext cx="872964" cy="229334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Reader 2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EC89D95-5E35-014F-BE6A-E53F58CF7A15}"/>
                </a:ext>
              </a:extLst>
            </p:cNvPr>
            <p:cNvSpPr/>
            <p:nvPr/>
          </p:nvSpPr>
          <p:spPr>
            <a:xfrm>
              <a:off x="8195578" y="3635896"/>
              <a:ext cx="1088460" cy="27699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Reader Lock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6E647D13-D46F-AE4A-9C89-DDAD36CBCF11}"/>
                </a:ext>
              </a:extLst>
            </p:cNvPr>
            <p:cNvSpPr/>
            <p:nvPr/>
          </p:nvSpPr>
          <p:spPr>
            <a:xfrm>
              <a:off x="6312686" y="3381536"/>
              <a:ext cx="1371004" cy="3175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Waiting Queue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636A95DD-5BC2-AC46-B154-3B9A70B14D28}"/>
                </a:ext>
              </a:extLst>
            </p:cNvPr>
            <p:cNvSpPr/>
            <p:nvPr/>
          </p:nvSpPr>
          <p:spPr>
            <a:xfrm>
              <a:off x="10819408" y="3381536"/>
              <a:ext cx="1253527" cy="3175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00" dirty="0">
                  <a:solidFill>
                    <a:schemeClr val="tx1"/>
                  </a:solidFill>
                </a:rPr>
                <a:t>Waiting Queue</a:t>
              </a:r>
            </a:p>
          </p:txBody>
        </p: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FBE5CCD9-1BBA-DF42-9AFD-493018A72633}"/>
                </a:ext>
              </a:extLst>
            </p:cNvPr>
            <p:cNvCxnSpPr>
              <a:cxnSpLocks/>
            </p:cNvCxnSpPr>
            <p:nvPr/>
          </p:nvCxnSpPr>
          <p:spPr>
            <a:xfrm>
              <a:off x="6334975" y="4591086"/>
              <a:ext cx="5737960" cy="0"/>
            </a:xfrm>
            <a:prstGeom prst="line">
              <a:avLst/>
            </a:prstGeom>
            <a:ln w="254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B84D2DB2-7576-3A46-A05D-D1D52AE6A0D0}"/>
                </a:ext>
              </a:extLst>
            </p:cNvPr>
            <p:cNvSpPr/>
            <p:nvPr/>
          </p:nvSpPr>
          <p:spPr>
            <a:xfrm>
              <a:off x="8195578" y="4375638"/>
              <a:ext cx="2623830" cy="16607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Writer 1 release lock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7067E79-B514-4742-BE89-7FDE91059300}"/>
                </a:ext>
              </a:extLst>
            </p:cNvPr>
            <p:cNvSpPr/>
            <p:nvPr/>
          </p:nvSpPr>
          <p:spPr>
            <a:xfrm>
              <a:off x="8204303" y="4633721"/>
              <a:ext cx="872964" cy="229334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Reader 1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51E8F733-4F23-D345-8D5D-1F857862442D}"/>
                </a:ext>
              </a:extLst>
            </p:cNvPr>
            <p:cNvSpPr/>
            <p:nvPr/>
          </p:nvSpPr>
          <p:spPr>
            <a:xfrm>
              <a:off x="8204303" y="4973687"/>
              <a:ext cx="872964" cy="229334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Reader 2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9F2313CF-B894-5F47-8EC2-9F908E390341}"/>
                </a:ext>
              </a:extLst>
            </p:cNvPr>
            <p:cNvSpPr/>
            <p:nvPr/>
          </p:nvSpPr>
          <p:spPr>
            <a:xfrm>
              <a:off x="11258034" y="4633721"/>
              <a:ext cx="821059" cy="276836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Writer 2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D639402A-3AD5-6A48-A471-2B710F34FF42}"/>
                </a:ext>
              </a:extLst>
            </p:cNvPr>
            <p:cNvSpPr/>
            <p:nvPr/>
          </p:nvSpPr>
          <p:spPr>
            <a:xfrm>
              <a:off x="8195578" y="5251515"/>
              <a:ext cx="2623830" cy="16607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Readers  release lock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56FBB4F2-3F2E-344A-8FFA-A8123CDC4DC5}"/>
                </a:ext>
              </a:extLst>
            </p:cNvPr>
            <p:cNvSpPr/>
            <p:nvPr/>
          </p:nvSpPr>
          <p:spPr>
            <a:xfrm>
              <a:off x="9674562" y="5564930"/>
              <a:ext cx="821059" cy="276836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Writer 2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E26F9F2C-03BC-B346-93AB-915C9BFD679E}"/>
                </a:ext>
              </a:extLst>
            </p:cNvPr>
            <p:cNvSpPr/>
            <p:nvPr/>
          </p:nvSpPr>
          <p:spPr>
            <a:xfrm>
              <a:off x="6334975" y="5533613"/>
              <a:ext cx="872964" cy="229334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Reader 3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C1DAE71C-FC0A-8F4E-BCF7-329BECFC5A38}"/>
                </a:ext>
              </a:extLst>
            </p:cNvPr>
            <p:cNvSpPr/>
            <p:nvPr/>
          </p:nvSpPr>
          <p:spPr>
            <a:xfrm>
              <a:off x="6334975" y="5873579"/>
              <a:ext cx="872964" cy="229334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Reader 4</a:t>
              </a:r>
            </a:p>
          </p:txBody>
        </p: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9D4E14C4-CDF5-A345-B3E8-41D556C4C0AA}"/>
                </a:ext>
              </a:extLst>
            </p:cNvPr>
            <p:cNvCxnSpPr>
              <a:cxnSpLocks/>
            </p:cNvCxnSpPr>
            <p:nvPr/>
          </p:nvCxnSpPr>
          <p:spPr>
            <a:xfrm>
              <a:off x="6328059" y="5466251"/>
              <a:ext cx="5737960" cy="0"/>
            </a:xfrm>
            <a:prstGeom prst="line">
              <a:avLst/>
            </a:prstGeom>
            <a:ln w="254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8940682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CD6797-CDFE-A745-8AF1-1D8BED9B8A1B}"/>
              </a:ext>
            </a:extLst>
          </p:cNvPr>
          <p:cNvSpPr txBox="1"/>
          <p:nvPr/>
        </p:nvSpPr>
        <p:spPr>
          <a:xfrm>
            <a:off x="415637" y="263236"/>
            <a:ext cx="32456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Inter thread communication: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3BE5BC4-53F6-814F-AB5D-C9F4A7993F6D}"/>
              </a:ext>
            </a:extLst>
          </p:cNvPr>
          <p:cNvSpPr txBox="1"/>
          <p:nvPr/>
        </p:nvSpPr>
        <p:spPr>
          <a:xfrm>
            <a:off x="415637" y="893308"/>
            <a:ext cx="7966996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/>
              <a:t>Semaphore: </a:t>
            </a:r>
            <a:r>
              <a:rPr lang="en-US" sz="2000" dirty="0"/>
              <a:t>Ref: </a:t>
            </a:r>
            <a:r>
              <a:rPr lang="en-US" sz="2000" dirty="0">
                <a:hlinkClick r:id="rId2"/>
              </a:rPr>
              <a:t>SemaphoreCheck.java</a:t>
            </a:r>
            <a:r>
              <a:rPr lang="en-US" sz="2000" dirty="0"/>
              <a:t> </a:t>
            </a:r>
            <a:endParaRPr lang="en-US" sz="2000" b="1" u="sn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Can be use to restrict the number of “users” to a particular resource or group of resource.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Unlike the locks that allows only one ”user” per resource. The semaphore can restrict any given number of users to a resource.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Example use case : Parking Lot, if parking lot fully utilized cant offer parking parse to another car, but when slot available issue car pass.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Thread can acquire more permits just calling </a:t>
            </a:r>
            <a:r>
              <a:rPr lang="en-US" sz="1400" b="1" dirty="0" err="1"/>
              <a:t>semaphore.acquire</a:t>
            </a:r>
            <a:r>
              <a:rPr lang="en-US" sz="1400" b="1" dirty="0"/>
              <a:t>(x), </a:t>
            </a:r>
            <a:r>
              <a:rPr lang="en-US" sz="1400" dirty="0"/>
              <a:t>also </a:t>
            </a:r>
            <a:r>
              <a:rPr lang="en-US" sz="1400" b="1" dirty="0" err="1"/>
              <a:t>semaphore.release</a:t>
            </a:r>
            <a:r>
              <a:rPr lang="en-US" sz="1400" b="1" dirty="0"/>
              <a:t>(x),</a:t>
            </a:r>
            <a:r>
              <a:rPr lang="en-US" sz="1400" dirty="0"/>
              <a:t> is releasing # of permits. </a:t>
            </a:r>
            <a:endParaRPr lang="en-US" sz="1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r>
              <a:rPr lang="en-US" sz="1400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Semaphore is different from lock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Semaphore doesn't have a notion of owner thread. ( no owner thread concept)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Many threads can acquire a permit.  (by calling </a:t>
            </a:r>
            <a:r>
              <a:rPr lang="en-US" sz="1400" dirty="0" err="1"/>
              <a:t>semaphore.acquire</a:t>
            </a:r>
            <a:r>
              <a:rPr lang="en-US" sz="1400" dirty="0"/>
              <a:t>(x))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The same thread can acquire the semaphore multiple times.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The binary semaphore (initialize with 1 – </a:t>
            </a:r>
            <a:r>
              <a:rPr lang="en-US" sz="1400" dirty="0" err="1"/>
              <a:t>semaphore.acquire</a:t>
            </a:r>
            <a:r>
              <a:rPr lang="en-US" sz="1400" dirty="0"/>
              <a:t>(1))  is not reentrant. Because thread will block with first call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Semaphore can be released by any thread.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Even can be release by a thread that hasn’t actually acquired it.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Mostly suitable for Producer Consumer implementation.  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D7E28E8-2C07-4D4F-B7D0-5ABD9BBE7315}"/>
              </a:ext>
            </a:extLst>
          </p:cNvPr>
          <p:cNvGrpSpPr/>
          <p:nvPr/>
        </p:nvGrpSpPr>
        <p:grpSpPr>
          <a:xfrm>
            <a:off x="9689910" y="2167201"/>
            <a:ext cx="2330507" cy="773957"/>
            <a:chOff x="1241945" y="4695290"/>
            <a:chExt cx="3439237" cy="1118656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1A0BD69E-2A14-0B43-9573-0BC9697E657E}"/>
                </a:ext>
              </a:extLst>
            </p:cNvPr>
            <p:cNvSpPr/>
            <p:nvPr/>
          </p:nvSpPr>
          <p:spPr>
            <a:xfrm>
              <a:off x="1241945" y="4695290"/>
              <a:ext cx="3439237" cy="1118656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7D29BD6-37BF-5A48-8AC9-BA4BB7EBFC86}"/>
                </a:ext>
              </a:extLst>
            </p:cNvPr>
            <p:cNvSpPr/>
            <p:nvPr/>
          </p:nvSpPr>
          <p:spPr>
            <a:xfrm>
              <a:off x="1356097" y="4837393"/>
              <a:ext cx="745658" cy="21227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Car 1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80DF603-0A8F-0642-A5DB-1A2289E737D7}"/>
                </a:ext>
              </a:extLst>
            </p:cNvPr>
            <p:cNvSpPr/>
            <p:nvPr/>
          </p:nvSpPr>
          <p:spPr>
            <a:xfrm>
              <a:off x="2175055" y="4829831"/>
              <a:ext cx="745658" cy="21227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Car 2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F24EAF6-AC21-F748-9B0C-BF629A3472F4}"/>
                </a:ext>
              </a:extLst>
            </p:cNvPr>
            <p:cNvSpPr/>
            <p:nvPr/>
          </p:nvSpPr>
          <p:spPr>
            <a:xfrm>
              <a:off x="2994013" y="4837393"/>
              <a:ext cx="745658" cy="21227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Car 3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4DC014-E15D-5749-98DD-86FB95B93CBA}"/>
                </a:ext>
              </a:extLst>
            </p:cNvPr>
            <p:cNvSpPr/>
            <p:nvPr/>
          </p:nvSpPr>
          <p:spPr>
            <a:xfrm>
              <a:off x="3812971" y="4829830"/>
              <a:ext cx="745658" cy="21227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Car 4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6827A7F-B000-5D44-A77B-963B21DD0CF3}"/>
                </a:ext>
              </a:extLst>
            </p:cNvPr>
            <p:cNvSpPr/>
            <p:nvPr/>
          </p:nvSpPr>
          <p:spPr>
            <a:xfrm>
              <a:off x="1356097" y="5459523"/>
              <a:ext cx="745658" cy="21227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Car 5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4BA6B37-891F-2446-86CA-DD70F428BF0F}"/>
                </a:ext>
              </a:extLst>
            </p:cNvPr>
            <p:cNvSpPr/>
            <p:nvPr/>
          </p:nvSpPr>
          <p:spPr>
            <a:xfrm>
              <a:off x="2175055" y="5451961"/>
              <a:ext cx="745658" cy="21227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Car 6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139432C-5DC1-8647-ACA7-0E922AC82935}"/>
                </a:ext>
              </a:extLst>
            </p:cNvPr>
            <p:cNvSpPr/>
            <p:nvPr/>
          </p:nvSpPr>
          <p:spPr>
            <a:xfrm>
              <a:off x="2994013" y="5459523"/>
              <a:ext cx="745658" cy="21227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Car 7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176F833-D969-494A-BA1F-72C4FF13792E}"/>
                </a:ext>
              </a:extLst>
            </p:cNvPr>
            <p:cNvSpPr/>
            <p:nvPr/>
          </p:nvSpPr>
          <p:spPr>
            <a:xfrm>
              <a:off x="3812971" y="5451960"/>
              <a:ext cx="745658" cy="21227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Car 8</a:t>
              </a:r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7BFB8234-00FA-E848-961B-2D734048D6D6}"/>
              </a:ext>
            </a:extLst>
          </p:cNvPr>
          <p:cNvSpPr/>
          <p:nvPr/>
        </p:nvSpPr>
        <p:spPr>
          <a:xfrm>
            <a:off x="8711351" y="2502936"/>
            <a:ext cx="745658" cy="212279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Car 9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7B0C5D6-831B-8147-AE17-3775EF3E4A61}"/>
              </a:ext>
            </a:extLst>
          </p:cNvPr>
          <p:cNvSpPr/>
          <p:nvPr/>
        </p:nvSpPr>
        <p:spPr>
          <a:xfrm>
            <a:off x="8703405" y="2205180"/>
            <a:ext cx="761550" cy="164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Waiting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93ADE29-AEAF-0A49-BA69-76BF1CA914AA}"/>
              </a:ext>
            </a:extLst>
          </p:cNvPr>
          <p:cNvGrpSpPr/>
          <p:nvPr/>
        </p:nvGrpSpPr>
        <p:grpSpPr>
          <a:xfrm>
            <a:off x="9689909" y="3104618"/>
            <a:ext cx="2330507" cy="775312"/>
            <a:chOff x="1241945" y="4695290"/>
            <a:chExt cx="3439237" cy="1118656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76364FC-0FDF-8E40-8F7E-48C070CC04EA}"/>
                </a:ext>
              </a:extLst>
            </p:cNvPr>
            <p:cNvSpPr/>
            <p:nvPr/>
          </p:nvSpPr>
          <p:spPr>
            <a:xfrm>
              <a:off x="1241945" y="4695290"/>
              <a:ext cx="3439237" cy="1118656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BB9A8E6-A2D7-FE40-9981-70A9B752E1EF}"/>
                </a:ext>
              </a:extLst>
            </p:cNvPr>
            <p:cNvSpPr/>
            <p:nvPr/>
          </p:nvSpPr>
          <p:spPr>
            <a:xfrm>
              <a:off x="1356097" y="4837393"/>
              <a:ext cx="745658" cy="21227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Car 1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FE27D2AF-8C5E-D041-95CB-659A97043C5E}"/>
                </a:ext>
              </a:extLst>
            </p:cNvPr>
            <p:cNvSpPr/>
            <p:nvPr/>
          </p:nvSpPr>
          <p:spPr>
            <a:xfrm>
              <a:off x="2175055" y="4829831"/>
              <a:ext cx="745658" cy="21227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>
                  <a:solidFill>
                    <a:schemeClr val="tx1"/>
                  </a:solidFill>
                </a:rPr>
                <a:t>Vacate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55398028-3E89-7B4B-BF6E-CFB841B75F9C}"/>
                </a:ext>
              </a:extLst>
            </p:cNvPr>
            <p:cNvSpPr/>
            <p:nvPr/>
          </p:nvSpPr>
          <p:spPr>
            <a:xfrm>
              <a:off x="2994013" y="4837393"/>
              <a:ext cx="745658" cy="21227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Car 3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DA1D65C-DCA9-C944-A225-2A1A0F546E9E}"/>
                </a:ext>
              </a:extLst>
            </p:cNvPr>
            <p:cNvSpPr/>
            <p:nvPr/>
          </p:nvSpPr>
          <p:spPr>
            <a:xfrm>
              <a:off x="3812971" y="4829830"/>
              <a:ext cx="745658" cy="21227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Car 4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C6CB81B9-C8A5-EB40-8633-D6313B178B6B}"/>
                </a:ext>
              </a:extLst>
            </p:cNvPr>
            <p:cNvSpPr/>
            <p:nvPr/>
          </p:nvSpPr>
          <p:spPr>
            <a:xfrm>
              <a:off x="1356097" y="5459522"/>
              <a:ext cx="745658" cy="21227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>
                  <a:solidFill>
                    <a:schemeClr val="tx1"/>
                  </a:solidFill>
                </a:rPr>
                <a:t>Vacant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D70AF984-588B-AE40-83CD-0A8C81119EDC}"/>
                </a:ext>
              </a:extLst>
            </p:cNvPr>
            <p:cNvSpPr/>
            <p:nvPr/>
          </p:nvSpPr>
          <p:spPr>
            <a:xfrm>
              <a:off x="2175055" y="5451961"/>
              <a:ext cx="745658" cy="21227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Car 6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446725E0-E957-B74E-84CD-2441670F6D12}"/>
                </a:ext>
              </a:extLst>
            </p:cNvPr>
            <p:cNvSpPr/>
            <p:nvPr/>
          </p:nvSpPr>
          <p:spPr>
            <a:xfrm>
              <a:off x="2994013" y="5459523"/>
              <a:ext cx="745658" cy="21227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Car 7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B0878FB7-2D0E-FF4A-931D-367BE4A104F2}"/>
                </a:ext>
              </a:extLst>
            </p:cNvPr>
            <p:cNvSpPr/>
            <p:nvPr/>
          </p:nvSpPr>
          <p:spPr>
            <a:xfrm>
              <a:off x="3812971" y="5451960"/>
              <a:ext cx="745658" cy="21227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Car 8</a:t>
              </a:r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FB82D8B2-8A8E-4640-899D-9EA5B6FB6817}"/>
              </a:ext>
            </a:extLst>
          </p:cNvPr>
          <p:cNvSpPr/>
          <p:nvPr/>
        </p:nvSpPr>
        <p:spPr>
          <a:xfrm>
            <a:off x="8375172" y="3104618"/>
            <a:ext cx="1081837" cy="34681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Car 2 and Car 5 leaved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679A8D75-4CC8-7644-B4B7-69231AB573ED}"/>
              </a:ext>
            </a:extLst>
          </p:cNvPr>
          <p:cNvGrpSpPr/>
          <p:nvPr/>
        </p:nvGrpSpPr>
        <p:grpSpPr>
          <a:xfrm>
            <a:off x="9689909" y="4119304"/>
            <a:ext cx="2330508" cy="671060"/>
            <a:chOff x="1241945" y="4695290"/>
            <a:chExt cx="3439237" cy="1118656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9D52443A-A83B-7C43-B670-A81B363BD5BD}"/>
                </a:ext>
              </a:extLst>
            </p:cNvPr>
            <p:cNvSpPr/>
            <p:nvPr/>
          </p:nvSpPr>
          <p:spPr>
            <a:xfrm>
              <a:off x="1241945" y="4695290"/>
              <a:ext cx="3439237" cy="1118656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F47E6FAE-707D-FC4B-B688-1CD44B756974}"/>
                </a:ext>
              </a:extLst>
            </p:cNvPr>
            <p:cNvSpPr/>
            <p:nvPr/>
          </p:nvSpPr>
          <p:spPr>
            <a:xfrm>
              <a:off x="1356097" y="4837393"/>
              <a:ext cx="745658" cy="21227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Car 1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DCA41CB-E2F8-894F-B6D8-F78146C0450B}"/>
                </a:ext>
              </a:extLst>
            </p:cNvPr>
            <p:cNvSpPr/>
            <p:nvPr/>
          </p:nvSpPr>
          <p:spPr>
            <a:xfrm>
              <a:off x="2175055" y="4829831"/>
              <a:ext cx="745658" cy="21227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Car 9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80262175-6012-3841-AB75-C2FEF9D6D25C}"/>
                </a:ext>
              </a:extLst>
            </p:cNvPr>
            <p:cNvSpPr/>
            <p:nvPr/>
          </p:nvSpPr>
          <p:spPr>
            <a:xfrm>
              <a:off x="2994013" y="4837393"/>
              <a:ext cx="745658" cy="21227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Car 3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551B70CB-1440-A944-B616-938936B48D3B}"/>
                </a:ext>
              </a:extLst>
            </p:cNvPr>
            <p:cNvSpPr/>
            <p:nvPr/>
          </p:nvSpPr>
          <p:spPr>
            <a:xfrm>
              <a:off x="3812971" y="4829830"/>
              <a:ext cx="745658" cy="21227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Car 4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87E14E85-4B8C-3C4C-9C6E-4129548C1097}"/>
                </a:ext>
              </a:extLst>
            </p:cNvPr>
            <p:cNvSpPr/>
            <p:nvPr/>
          </p:nvSpPr>
          <p:spPr>
            <a:xfrm>
              <a:off x="2175055" y="5451961"/>
              <a:ext cx="745658" cy="21227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Car 6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EAC60212-D6AF-5D43-AEE3-FD391C16EB3F}"/>
                </a:ext>
              </a:extLst>
            </p:cNvPr>
            <p:cNvSpPr/>
            <p:nvPr/>
          </p:nvSpPr>
          <p:spPr>
            <a:xfrm>
              <a:off x="2994013" y="5459523"/>
              <a:ext cx="745658" cy="21227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Car 7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E9E87CB-AD29-164A-A4C9-0D481C91B85F}"/>
                </a:ext>
              </a:extLst>
            </p:cNvPr>
            <p:cNvSpPr/>
            <p:nvPr/>
          </p:nvSpPr>
          <p:spPr>
            <a:xfrm>
              <a:off x="3812971" y="5451960"/>
              <a:ext cx="745658" cy="21227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Car 8</a:t>
              </a:r>
            </a:p>
          </p:txBody>
        </p:sp>
      </p:grpSp>
      <p:sp>
        <p:nvSpPr>
          <p:cNvPr id="37" name="Rectangle 36">
            <a:extLst>
              <a:ext uri="{FF2B5EF4-FFF2-40B4-BE49-F238E27FC236}">
                <a16:creationId xmlns:a16="http://schemas.microsoft.com/office/drawing/2014/main" id="{DFF274D3-EEDB-B54D-8A26-E7F6F9963770}"/>
              </a:ext>
            </a:extLst>
          </p:cNvPr>
          <p:cNvSpPr/>
          <p:nvPr/>
        </p:nvSpPr>
        <p:spPr>
          <a:xfrm>
            <a:off x="8375172" y="4106733"/>
            <a:ext cx="1081837" cy="56754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Car 9 got slot, one slot free for next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DD739036-34C9-E14F-904C-427FB0A45142}"/>
              </a:ext>
            </a:extLst>
          </p:cNvPr>
          <p:cNvSpPr/>
          <p:nvPr/>
        </p:nvSpPr>
        <p:spPr>
          <a:xfrm>
            <a:off x="9771759" y="4563324"/>
            <a:ext cx="505275" cy="14712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Vacant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76F3B218-03FF-4D4E-B769-A405B74534D0}"/>
              </a:ext>
            </a:extLst>
          </p:cNvPr>
          <p:cNvCxnSpPr/>
          <p:nvPr/>
        </p:nvCxnSpPr>
        <p:spPr>
          <a:xfrm>
            <a:off x="7629099" y="3009398"/>
            <a:ext cx="439131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CF844D1B-FA51-DE4E-A4DD-38C335BE07FD}"/>
              </a:ext>
            </a:extLst>
          </p:cNvPr>
          <p:cNvCxnSpPr/>
          <p:nvPr/>
        </p:nvCxnSpPr>
        <p:spPr>
          <a:xfrm>
            <a:off x="7631371" y="3980670"/>
            <a:ext cx="439131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320621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CD6797-CDFE-A745-8AF1-1D8BED9B8A1B}"/>
              </a:ext>
            </a:extLst>
          </p:cNvPr>
          <p:cNvSpPr txBox="1"/>
          <p:nvPr/>
        </p:nvSpPr>
        <p:spPr>
          <a:xfrm>
            <a:off x="415638" y="263236"/>
            <a:ext cx="7868554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/>
              <a:t>Threads Signaling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The object class contains the following methods: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 public final void wait() throws </a:t>
            </a:r>
            <a:r>
              <a:rPr lang="en-US" sz="1400" dirty="0" err="1"/>
              <a:t>InterruptedException</a:t>
            </a:r>
            <a:r>
              <a:rPr lang="en-US" sz="1400" dirty="0"/>
              <a:t>. public final void notify()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 public final void </a:t>
            </a:r>
            <a:r>
              <a:rPr lang="en-US" sz="1400" dirty="0" err="1"/>
              <a:t>notifyAll</a:t>
            </a:r>
            <a:r>
              <a:rPr lang="en-US" sz="1400" dirty="0"/>
              <a:t>()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Every java class inherits from Object class. This gives us the power to use any given object as a condition variable and lock (using the synchronized keyword)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 wait() - – causes the current thread to wait until another thread wakes it up. 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In the wait state, the thread is not consuming any CPU.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Two ways to wakeup the waiting thread.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 notify() – wakes up a single thread waiting on that object. (if multiple thread waiting on that object one of them will choose by arbitrary)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 </a:t>
            </a:r>
            <a:r>
              <a:rPr lang="en-US" sz="1400" dirty="0" err="1"/>
              <a:t>notifyAll</a:t>
            </a:r>
            <a:r>
              <a:rPr lang="en-US" sz="1400" dirty="0"/>
              <a:t>() – wakes up all the threads waiting on that object.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To call wait(), notify() and </a:t>
            </a:r>
            <a:r>
              <a:rPr lang="en-US" sz="1400" dirty="0" err="1"/>
              <a:t>notifyAll</a:t>
            </a:r>
            <a:r>
              <a:rPr lang="en-US" sz="1400" dirty="0"/>
              <a:t>() we need to acquire the monitor of that object. (use synchronized on that object)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Reference : </a:t>
            </a:r>
            <a:r>
              <a:rPr lang="en-US" sz="1400" dirty="0">
                <a:hlinkClick r:id="rId2"/>
              </a:rPr>
              <a:t>WaitNotifyCheck.java</a:t>
            </a: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E1A23246-E974-5A47-A5BC-443DD8F9FD44}"/>
              </a:ext>
            </a:extLst>
          </p:cNvPr>
          <p:cNvGrpSpPr/>
          <p:nvPr/>
        </p:nvGrpSpPr>
        <p:grpSpPr>
          <a:xfrm>
            <a:off x="8775510" y="263236"/>
            <a:ext cx="2634018" cy="2029588"/>
            <a:chOff x="8775510" y="263236"/>
            <a:chExt cx="2634018" cy="2029588"/>
          </a:xfrm>
        </p:grpSpPr>
        <p:sp>
          <p:nvSpPr>
            <p:cNvPr id="17" name="Rounded Rectangle 16">
              <a:extLst>
                <a:ext uri="{FF2B5EF4-FFF2-40B4-BE49-F238E27FC236}">
                  <a16:creationId xmlns:a16="http://schemas.microsoft.com/office/drawing/2014/main" id="{089753F8-CAF7-3145-98D9-BB39ADB189F5}"/>
                </a:ext>
              </a:extLst>
            </p:cNvPr>
            <p:cNvSpPr/>
            <p:nvPr/>
          </p:nvSpPr>
          <p:spPr>
            <a:xfrm>
              <a:off x="8775510" y="573723"/>
              <a:ext cx="2634018" cy="1719101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E2073132-3B1B-A145-9DF0-7568B6D69E0B}"/>
                </a:ext>
              </a:extLst>
            </p:cNvPr>
            <p:cNvSpPr/>
            <p:nvPr/>
          </p:nvSpPr>
          <p:spPr>
            <a:xfrm>
              <a:off x="8898340" y="747216"/>
              <a:ext cx="777923" cy="25930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Thread A</a:t>
              </a:r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CA3C341E-6C77-8C43-9135-AB7865C4049D}"/>
                </a:ext>
              </a:extLst>
            </p:cNvPr>
            <p:cNvCxnSpPr>
              <a:cxnSpLocks/>
              <a:stCxn id="2" idx="2"/>
            </p:cNvCxnSpPr>
            <p:nvPr/>
          </p:nvCxnSpPr>
          <p:spPr>
            <a:xfrm flipH="1">
              <a:off x="9280478" y="1006524"/>
              <a:ext cx="6824" cy="118735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C150AB3-EEAF-CF4D-A863-4A7085A588A8}"/>
                </a:ext>
              </a:extLst>
            </p:cNvPr>
            <p:cNvSpPr/>
            <p:nvPr/>
          </p:nvSpPr>
          <p:spPr>
            <a:xfrm>
              <a:off x="10058401" y="747216"/>
              <a:ext cx="777923" cy="25930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Thread B</a:t>
              </a:r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EB9BE58C-2274-B54F-BCA4-20563609FCA2}"/>
                </a:ext>
              </a:extLst>
            </p:cNvPr>
            <p:cNvCxnSpPr>
              <a:cxnSpLocks/>
              <a:stCxn id="7" idx="2"/>
            </p:cNvCxnSpPr>
            <p:nvPr/>
          </p:nvCxnSpPr>
          <p:spPr>
            <a:xfrm>
              <a:off x="10447363" y="1006524"/>
              <a:ext cx="0" cy="740389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FDE81A3E-C885-D143-A868-DE9F39AF63C3}"/>
                </a:ext>
              </a:extLst>
            </p:cNvPr>
            <p:cNvCxnSpPr>
              <a:cxnSpLocks/>
            </p:cNvCxnSpPr>
            <p:nvPr/>
          </p:nvCxnSpPr>
          <p:spPr>
            <a:xfrm>
              <a:off x="9416955" y="1470547"/>
              <a:ext cx="9280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261D395-5486-8445-94E0-36484BC25BCE}"/>
                </a:ext>
              </a:extLst>
            </p:cNvPr>
            <p:cNvSpPr/>
            <p:nvPr/>
          </p:nvSpPr>
          <p:spPr>
            <a:xfrm>
              <a:off x="9376013" y="1177122"/>
              <a:ext cx="992875" cy="21154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 err="1">
                  <a:solidFill>
                    <a:schemeClr val="tx1"/>
                  </a:solidFill>
                </a:rPr>
                <a:t>Thread.Interrup</a:t>
              </a:r>
              <a:r>
                <a:rPr lang="en-US" sz="900" dirty="0">
                  <a:solidFill>
                    <a:schemeClr val="tx1"/>
                  </a:solidFill>
                </a:rPr>
                <a:t>()</a:t>
              </a:r>
            </a:p>
          </p:txBody>
        </p:sp>
        <p:sp>
          <p:nvSpPr>
            <p:cNvPr id="15" name="Circular Arrow 14">
              <a:extLst>
                <a:ext uri="{FF2B5EF4-FFF2-40B4-BE49-F238E27FC236}">
                  <a16:creationId xmlns:a16="http://schemas.microsoft.com/office/drawing/2014/main" id="{F022D3B1-E6D9-444B-88A0-996FDF4E8AC6}"/>
                </a:ext>
              </a:extLst>
            </p:cNvPr>
            <p:cNvSpPr/>
            <p:nvPr/>
          </p:nvSpPr>
          <p:spPr>
            <a:xfrm rot="5400000">
              <a:off x="10387650" y="1265830"/>
              <a:ext cx="337783" cy="559559"/>
            </a:xfrm>
            <a:prstGeom prst="circular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AE5BEA6-9855-7247-9238-55D067C900BD}"/>
                </a:ext>
              </a:extLst>
            </p:cNvPr>
            <p:cNvSpPr/>
            <p:nvPr/>
          </p:nvSpPr>
          <p:spPr>
            <a:xfrm>
              <a:off x="10510484" y="1105474"/>
              <a:ext cx="801805" cy="25930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900" dirty="0">
                  <a:solidFill>
                    <a:schemeClr val="tx1"/>
                  </a:solidFill>
                </a:rPr>
                <a:t>Cleanup and terminate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8B1A277-227A-9741-A1EB-FA8EAC1691A2}"/>
                </a:ext>
              </a:extLst>
            </p:cNvPr>
            <p:cNvSpPr/>
            <p:nvPr/>
          </p:nvSpPr>
          <p:spPr>
            <a:xfrm>
              <a:off x="8790863" y="263236"/>
              <a:ext cx="1485902" cy="22860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 err="1">
                  <a:solidFill>
                    <a:schemeClr val="tx1"/>
                  </a:solidFill>
                </a:rPr>
                <a:t>Thread.Interrup</a:t>
              </a:r>
              <a:r>
                <a:rPr lang="en-US" sz="1200" b="1" dirty="0">
                  <a:solidFill>
                    <a:schemeClr val="tx1"/>
                  </a:solidFill>
                </a:rPr>
                <a:t>()</a:t>
              </a:r>
            </a:p>
          </p:txBody>
        </p: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4D779CE-E894-C64B-9713-BB4A500AFC7D}"/>
                </a:ext>
              </a:extLst>
            </p:cNvPr>
            <p:cNvCxnSpPr>
              <a:cxnSpLocks/>
            </p:cNvCxnSpPr>
            <p:nvPr/>
          </p:nvCxnSpPr>
          <p:spPr>
            <a:xfrm>
              <a:off x="10330501" y="1732753"/>
              <a:ext cx="248224" cy="25930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F8AD94E7-B18A-5F4E-9423-8037BDBE9C5E}"/>
                </a:ext>
              </a:extLst>
            </p:cNvPr>
            <p:cNvCxnSpPr/>
            <p:nvPr/>
          </p:nvCxnSpPr>
          <p:spPr>
            <a:xfrm flipH="1">
              <a:off x="10345003" y="1774209"/>
              <a:ext cx="233722" cy="23201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F0A39E47-89A8-C346-92C4-0D11DAE3024C}"/>
              </a:ext>
            </a:extLst>
          </p:cNvPr>
          <p:cNvGrpSpPr/>
          <p:nvPr/>
        </p:nvGrpSpPr>
        <p:grpSpPr>
          <a:xfrm>
            <a:off x="8775510" y="2666434"/>
            <a:ext cx="2634018" cy="2029588"/>
            <a:chOff x="8775510" y="263236"/>
            <a:chExt cx="2634018" cy="2029588"/>
          </a:xfrm>
        </p:grpSpPr>
        <p:sp>
          <p:nvSpPr>
            <p:cNvPr id="29" name="Rounded Rectangle 28">
              <a:extLst>
                <a:ext uri="{FF2B5EF4-FFF2-40B4-BE49-F238E27FC236}">
                  <a16:creationId xmlns:a16="http://schemas.microsoft.com/office/drawing/2014/main" id="{D07C332A-A159-7D4D-8739-F28D0FB0D96B}"/>
                </a:ext>
              </a:extLst>
            </p:cNvPr>
            <p:cNvSpPr/>
            <p:nvPr/>
          </p:nvSpPr>
          <p:spPr>
            <a:xfrm>
              <a:off x="8775510" y="573723"/>
              <a:ext cx="2634018" cy="1719101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17643B6E-948D-B742-8B82-BE5544BAFC03}"/>
                </a:ext>
              </a:extLst>
            </p:cNvPr>
            <p:cNvSpPr/>
            <p:nvPr/>
          </p:nvSpPr>
          <p:spPr>
            <a:xfrm>
              <a:off x="8898340" y="747216"/>
              <a:ext cx="777923" cy="25930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Thread A</a:t>
              </a: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3E79C47-20D7-6444-B4A2-E7AAC0D428AE}"/>
                </a:ext>
              </a:extLst>
            </p:cNvPr>
            <p:cNvCxnSpPr>
              <a:cxnSpLocks/>
              <a:stCxn id="30" idx="2"/>
            </p:cNvCxnSpPr>
            <p:nvPr/>
          </p:nvCxnSpPr>
          <p:spPr>
            <a:xfrm flipH="1">
              <a:off x="9280478" y="1006524"/>
              <a:ext cx="6824" cy="118735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D3C8D5D-6C8B-EA48-9438-D11F78586DC3}"/>
                </a:ext>
              </a:extLst>
            </p:cNvPr>
            <p:cNvSpPr/>
            <p:nvPr/>
          </p:nvSpPr>
          <p:spPr>
            <a:xfrm>
              <a:off x="10058401" y="747216"/>
              <a:ext cx="777923" cy="25930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Thread B</a:t>
              </a:r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916105CD-CFFB-204D-96A2-77E94103A63B}"/>
                </a:ext>
              </a:extLst>
            </p:cNvPr>
            <p:cNvCxnSpPr>
              <a:cxnSpLocks/>
              <a:stCxn id="32" idx="2"/>
            </p:cNvCxnSpPr>
            <p:nvPr/>
          </p:nvCxnSpPr>
          <p:spPr>
            <a:xfrm>
              <a:off x="10447363" y="1006524"/>
              <a:ext cx="0" cy="83515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E3DB3D7E-72F4-9F45-B9F3-DF4225EB1E1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376013" y="1732753"/>
              <a:ext cx="95448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F75DAB4E-466D-6B4B-8488-02005A4B626F}"/>
                </a:ext>
              </a:extLst>
            </p:cNvPr>
            <p:cNvSpPr/>
            <p:nvPr/>
          </p:nvSpPr>
          <p:spPr>
            <a:xfrm>
              <a:off x="9495429" y="1072461"/>
              <a:ext cx="781333" cy="20389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 err="1">
                  <a:solidFill>
                    <a:schemeClr val="tx1"/>
                  </a:solidFill>
                </a:rPr>
                <a:t>thread.join</a:t>
              </a:r>
              <a:r>
                <a:rPr lang="en-US" sz="900" dirty="0">
                  <a:solidFill>
                    <a:schemeClr val="tx1"/>
                  </a:solidFill>
                </a:rPr>
                <a:t>()</a:t>
              </a:r>
            </a:p>
          </p:txBody>
        </p:sp>
        <p:sp>
          <p:nvSpPr>
            <p:cNvPr id="36" name="Circular Arrow 35">
              <a:extLst>
                <a:ext uri="{FF2B5EF4-FFF2-40B4-BE49-F238E27FC236}">
                  <a16:creationId xmlns:a16="http://schemas.microsoft.com/office/drawing/2014/main" id="{BE28ADC1-C6A3-D544-BF9A-E4AFCEA95B40}"/>
                </a:ext>
              </a:extLst>
            </p:cNvPr>
            <p:cNvSpPr/>
            <p:nvPr/>
          </p:nvSpPr>
          <p:spPr>
            <a:xfrm rot="5400000">
              <a:off x="9161058" y="1077658"/>
              <a:ext cx="337783" cy="559559"/>
            </a:xfrm>
            <a:prstGeom prst="circular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F55DEA79-BA20-9F42-940C-15556F814987}"/>
                </a:ext>
              </a:extLst>
            </p:cNvPr>
            <p:cNvSpPr/>
            <p:nvPr/>
          </p:nvSpPr>
          <p:spPr>
            <a:xfrm>
              <a:off x="9340189" y="1814639"/>
              <a:ext cx="1021874" cy="22792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900" dirty="0">
                  <a:solidFill>
                    <a:schemeClr val="tx1"/>
                  </a:solidFill>
                </a:rPr>
                <a:t>Wakeup thread A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F34E49A4-F8FE-BD49-BA8B-DC7ADB3E7F26}"/>
                </a:ext>
              </a:extLst>
            </p:cNvPr>
            <p:cNvSpPr/>
            <p:nvPr/>
          </p:nvSpPr>
          <p:spPr>
            <a:xfrm>
              <a:off x="8790863" y="263236"/>
              <a:ext cx="1485902" cy="22860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 err="1">
                  <a:solidFill>
                    <a:schemeClr val="tx1"/>
                  </a:solidFill>
                </a:rPr>
                <a:t>Thread.join</a:t>
              </a:r>
              <a:r>
                <a:rPr lang="en-US" sz="1200" b="1" dirty="0">
                  <a:solidFill>
                    <a:schemeClr val="tx1"/>
                  </a:solidFill>
                </a:rPr>
                <a:t>()</a:t>
              </a:r>
            </a:p>
          </p:txBody>
        </p: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FBF7575-598B-0548-9783-C43DA8705456}"/>
                </a:ext>
              </a:extLst>
            </p:cNvPr>
            <p:cNvCxnSpPr>
              <a:cxnSpLocks/>
            </p:cNvCxnSpPr>
            <p:nvPr/>
          </p:nvCxnSpPr>
          <p:spPr>
            <a:xfrm>
              <a:off x="10330501" y="1841678"/>
              <a:ext cx="248224" cy="25930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C9B80DBB-CEEB-0D4B-AEAD-DB5F6D8579D0}"/>
                </a:ext>
              </a:extLst>
            </p:cNvPr>
            <p:cNvCxnSpPr/>
            <p:nvPr/>
          </p:nvCxnSpPr>
          <p:spPr>
            <a:xfrm flipH="1">
              <a:off x="10345003" y="1883134"/>
              <a:ext cx="233722" cy="23201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1975402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CD6797-CDFE-A745-8AF1-1D8BED9B8A1B}"/>
              </a:ext>
            </a:extLst>
          </p:cNvPr>
          <p:cNvSpPr txBox="1"/>
          <p:nvPr/>
        </p:nvSpPr>
        <p:spPr>
          <a:xfrm>
            <a:off x="415637" y="263236"/>
            <a:ext cx="10038548" cy="57861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/>
              <a:t>Lock free algorithms, Data structures &amp; Techniques.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Issues with lock 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Deadlock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dirty="0"/>
              <a:t>deadlock are generally unrecoverable.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dirty="0"/>
              <a:t>Can bring application to a complete halt.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dirty="0"/>
              <a:t>The more locks in the application, the higher the chances for a deadlock.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Multiple thread using the same lock.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One thread holds the lock very long time.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That thread will slow down all the other threads.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All threads become as slow as the slowest thread.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Two threads sharing a lock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dirty="0"/>
              <a:t>Low priority thread ( file saver)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dirty="0"/>
              <a:t>Hight priority thread (UI)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Low priority thread acquire the lock and is preempted. (scheduled out)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Hight priority thread cannot progress because of the low priority thread is not scheduled to release the lock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Thread not release a lock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dirty="0"/>
              <a:t>Thread dies, gets interrupted or forgets to release a lock.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dirty="0"/>
              <a:t>Leaves all the thread hanging forever.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dirty="0"/>
              <a:t>To avoid this developers needs to write more complex code.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Performance overhead in having contention over a lock.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dirty="0"/>
              <a:t>Thread A are acquire a lock.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dirty="0"/>
              <a:t>Thread B trying acquire a lock and get block.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dirty="0"/>
              <a:t>Thread B is scheduled out. (context switch)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dirty="0"/>
              <a:t>Thread B is scheduled back (context switch)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6141302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B075958-2AC8-0042-826E-0106B817809B}"/>
              </a:ext>
            </a:extLst>
          </p:cNvPr>
          <p:cNvSpPr txBox="1"/>
          <p:nvPr/>
        </p:nvSpPr>
        <p:spPr>
          <a:xfrm>
            <a:off x="341523" y="264405"/>
            <a:ext cx="43653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Context Switch: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Stop Thread 1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Schedule thread 1 out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Schedule thread 4 in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Start thread 4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9BDCA1F-B1E5-D749-899D-35CBBE42515D}"/>
              </a:ext>
            </a:extLst>
          </p:cNvPr>
          <p:cNvSpPr/>
          <p:nvPr/>
        </p:nvSpPr>
        <p:spPr>
          <a:xfrm>
            <a:off x="341523" y="1741734"/>
            <a:ext cx="4979985" cy="26154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4F53AF4-28BB-9B40-A55E-640EA49ED6CD}"/>
              </a:ext>
            </a:extLst>
          </p:cNvPr>
          <p:cNvSpPr/>
          <p:nvPr/>
        </p:nvSpPr>
        <p:spPr>
          <a:xfrm>
            <a:off x="506776" y="1919132"/>
            <a:ext cx="1322024" cy="2864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Process ID 10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C629589-FC53-7844-A439-925DD703D169}"/>
              </a:ext>
            </a:extLst>
          </p:cNvPr>
          <p:cNvSpPr/>
          <p:nvPr/>
        </p:nvSpPr>
        <p:spPr>
          <a:xfrm>
            <a:off x="506775" y="2337773"/>
            <a:ext cx="649995" cy="5659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1"/>
                </a:solidFill>
              </a:rPr>
              <a:t>Thread 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A513648-3EF9-5643-90AB-FB26DC0A5821}"/>
              </a:ext>
            </a:extLst>
          </p:cNvPr>
          <p:cNvSpPr/>
          <p:nvPr/>
        </p:nvSpPr>
        <p:spPr>
          <a:xfrm>
            <a:off x="1178805" y="2337773"/>
            <a:ext cx="649995" cy="5659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1"/>
                </a:solidFill>
              </a:rPr>
              <a:t>Thread 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BA8CA31-EC24-3D4E-A8F4-31BFE3ECC3F0}"/>
              </a:ext>
            </a:extLst>
          </p:cNvPr>
          <p:cNvSpPr/>
          <p:nvPr/>
        </p:nvSpPr>
        <p:spPr>
          <a:xfrm>
            <a:off x="2128212" y="1919132"/>
            <a:ext cx="1322024" cy="28643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Process ID 20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ED4EC48-6876-CB4C-B835-8E27B3F6A8AC}"/>
              </a:ext>
            </a:extLst>
          </p:cNvPr>
          <p:cNvSpPr/>
          <p:nvPr/>
        </p:nvSpPr>
        <p:spPr>
          <a:xfrm>
            <a:off x="2128211" y="2337773"/>
            <a:ext cx="649995" cy="25176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1"/>
                </a:solidFill>
              </a:rPr>
              <a:t>Thread 1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4275324-B1A5-BD40-B395-497E102321E5}"/>
              </a:ext>
            </a:extLst>
          </p:cNvPr>
          <p:cNvSpPr/>
          <p:nvPr/>
        </p:nvSpPr>
        <p:spPr>
          <a:xfrm>
            <a:off x="2128210" y="2670765"/>
            <a:ext cx="649995" cy="23298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1"/>
                </a:solidFill>
              </a:rPr>
              <a:t>Thread 3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1BC9CF1-4E72-DE48-985C-E90628C8BDF9}"/>
              </a:ext>
            </a:extLst>
          </p:cNvPr>
          <p:cNvSpPr/>
          <p:nvPr/>
        </p:nvSpPr>
        <p:spPr>
          <a:xfrm>
            <a:off x="2800241" y="2337773"/>
            <a:ext cx="649995" cy="25176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1"/>
                </a:solidFill>
              </a:rPr>
              <a:t>Thread 2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F09E61B-B591-2B47-9B3B-C14792305BDA}"/>
              </a:ext>
            </a:extLst>
          </p:cNvPr>
          <p:cNvSpPr/>
          <p:nvPr/>
        </p:nvSpPr>
        <p:spPr>
          <a:xfrm>
            <a:off x="2800240" y="2670765"/>
            <a:ext cx="649995" cy="23298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1"/>
                </a:solidFill>
              </a:rPr>
              <a:t>Thread 4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B200B7D-41D8-A146-9D46-06EBEBCCEA42}"/>
              </a:ext>
            </a:extLst>
          </p:cNvPr>
          <p:cNvSpPr/>
          <p:nvPr/>
        </p:nvSpPr>
        <p:spPr>
          <a:xfrm>
            <a:off x="3749648" y="1919132"/>
            <a:ext cx="1322024" cy="28643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Process ID 30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2706284-C6E9-0749-918D-763DA76B2846}"/>
              </a:ext>
            </a:extLst>
          </p:cNvPr>
          <p:cNvSpPr/>
          <p:nvPr/>
        </p:nvSpPr>
        <p:spPr>
          <a:xfrm>
            <a:off x="3749647" y="2337773"/>
            <a:ext cx="1322025" cy="56597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1"/>
                </a:solidFill>
              </a:rPr>
              <a:t>Thread 1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6B73A4E-B73D-2D42-A6F1-CF7FEF0910CA}"/>
              </a:ext>
            </a:extLst>
          </p:cNvPr>
          <p:cNvGrpSpPr/>
          <p:nvPr/>
        </p:nvGrpSpPr>
        <p:grpSpPr>
          <a:xfrm>
            <a:off x="1973052" y="3094841"/>
            <a:ext cx="1281702" cy="1213459"/>
            <a:chOff x="5209555" y="2113933"/>
            <a:chExt cx="1281702" cy="1213459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E3324845-9183-F64F-934C-52854F0E3240}"/>
                </a:ext>
              </a:extLst>
            </p:cNvPr>
            <p:cNvSpPr/>
            <p:nvPr/>
          </p:nvSpPr>
          <p:spPr>
            <a:xfrm>
              <a:off x="5449961" y="2376531"/>
              <a:ext cx="800889" cy="64619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AC93B99-C32A-C148-BCE8-F2A044749C7F}"/>
                </a:ext>
              </a:extLst>
            </p:cNvPr>
            <p:cNvSpPr/>
            <p:nvPr/>
          </p:nvSpPr>
          <p:spPr>
            <a:xfrm>
              <a:off x="5664065" y="2528980"/>
              <a:ext cx="354940" cy="3660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82B5AFF5-7A81-564C-990D-6CB538DAA050}"/>
                </a:ext>
              </a:extLst>
            </p:cNvPr>
            <p:cNvGrpSpPr/>
            <p:nvPr/>
          </p:nvGrpSpPr>
          <p:grpSpPr>
            <a:xfrm>
              <a:off x="5724182" y="2113933"/>
              <a:ext cx="294823" cy="225882"/>
              <a:chOff x="5825186" y="2091345"/>
              <a:chExt cx="379764" cy="264698"/>
            </a:xfrm>
          </p:grpSpPr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1E461027-26AE-0848-95DB-423AB7AF413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25186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66FE02BA-3C2E-C544-A3DB-19313549804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10393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29BE56DF-62E4-8240-ABDF-EC912112060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04950" y="2091345"/>
                <a:ext cx="0" cy="260303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9E9257CC-26F5-2641-84CC-96800631AEE0}"/>
                </a:ext>
              </a:extLst>
            </p:cNvPr>
            <p:cNvGrpSpPr/>
            <p:nvPr/>
          </p:nvGrpSpPr>
          <p:grpSpPr>
            <a:xfrm>
              <a:off x="5697753" y="3101510"/>
              <a:ext cx="294823" cy="225882"/>
              <a:chOff x="5825186" y="2091345"/>
              <a:chExt cx="379764" cy="264698"/>
            </a:xfrm>
          </p:grpSpPr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2A864944-2C4C-1047-AAFE-7AE68DD8DE8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25186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B4FEA13A-6E87-8448-8F53-B192DFE836D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10393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3CC83216-F417-AC44-9D02-118EE2B8B29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04950" y="2091345"/>
                <a:ext cx="0" cy="260303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8BCF2961-162F-DE47-9E77-091A97C31E5B}"/>
                </a:ext>
              </a:extLst>
            </p:cNvPr>
            <p:cNvGrpSpPr/>
            <p:nvPr/>
          </p:nvGrpSpPr>
          <p:grpSpPr>
            <a:xfrm rot="16200000">
              <a:off x="5150264" y="2596882"/>
              <a:ext cx="324075" cy="205494"/>
              <a:chOff x="5825186" y="2091345"/>
              <a:chExt cx="379764" cy="264698"/>
            </a:xfrm>
          </p:grpSpPr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58EA6CE6-04D5-524C-8D0D-B937E317BC7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25186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C16F05DF-4002-5947-B38B-8D307C1D73E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10393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D11440E2-B0A7-1147-831E-44C6597E0EA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04950" y="2091345"/>
                <a:ext cx="0" cy="260303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959220E5-DE86-2340-921A-8DB73D35A32E}"/>
                </a:ext>
              </a:extLst>
            </p:cNvPr>
            <p:cNvGrpSpPr/>
            <p:nvPr/>
          </p:nvGrpSpPr>
          <p:grpSpPr>
            <a:xfrm rot="16200000">
              <a:off x="6226472" y="2625839"/>
              <a:ext cx="324075" cy="205494"/>
              <a:chOff x="5825186" y="2091345"/>
              <a:chExt cx="379764" cy="264698"/>
            </a:xfrm>
          </p:grpSpPr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B8D60798-E11A-A04C-B793-02127FB7BDF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25186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7C3EAA5B-CBE5-2345-8AE4-9FEC8E0064A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10393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5E31FD70-C22B-5944-BDF6-767965AF3E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04950" y="2091345"/>
                <a:ext cx="0" cy="260303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06B52EF7-C504-C64B-B187-FF6636024822}"/>
              </a:ext>
            </a:extLst>
          </p:cNvPr>
          <p:cNvSpPr txBox="1"/>
          <p:nvPr/>
        </p:nvSpPr>
        <p:spPr>
          <a:xfrm>
            <a:off x="2958879" y="4049416"/>
            <a:ext cx="4892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CPU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98AAE923-D62F-DA4C-83DE-44BBB1A9A119}"/>
              </a:ext>
            </a:extLst>
          </p:cNvPr>
          <p:cNvSpPr/>
          <p:nvPr/>
        </p:nvSpPr>
        <p:spPr>
          <a:xfrm>
            <a:off x="1217598" y="3459992"/>
            <a:ext cx="649995" cy="2388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1"/>
                </a:solidFill>
              </a:rPr>
              <a:t>Thread 1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6DD78839-80F2-7143-BA08-4F95A9CB4BE1}"/>
              </a:ext>
            </a:extLst>
          </p:cNvPr>
          <p:cNvSpPr/>
          <p:nvPr/>
        </p:nvSpPr>
        <p:spPr>
          <a:xfrm>
            <a:off x="6594920" y="1741733"/>
            <a:ext cx="4979985" cy="263851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2472D6FC-A239-0341-A6DF-8ECF2280620D}"/>
              </a:ext>
            </a:extLst>
          </p:cNvPr>
          <p:cNvSpPr/>
          <p:nvPr/>
        </p:nvSpPr>
        <p:spPr>
          <a:xfrm>
            <a:off x="6760173" y="1919132"/>
            <a:ext cx="1322024" cy="2864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Process ID 10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26ED9F33-4B1F-6641-B7C3-990E66D5C1D8}"/>
              </a:ext>
            </a:extLst>
          </p:cNvPr>
          <p:cNvSpPr/>
          <p:nvPr/>
        </p:nvSpPr>
        <p:spPr>
          <a:xfrm>
            <a:off x="6760172" y="2337773"/>
            <a:ext cx="649995" cy="5659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1"/>
                </a:solidFill>
              </a:rPr>
              <a:t>Thread 1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DDF90BD2-1C56-654C-8CDE-4E197345DD43}"/>
              </a:ext>
            </a:extLst>
          </p:cNvPr>
          <p:cNvSpPr/>
          <p:nvPr/>
        </p:nvSpPr>
        <p:spPr>
          <a:xfrm>
            <a:off x="7432202" y="2337773"/>
            <a:ext cx="649995" cy="5659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1"/>
                </a:solidFill>
              </a:rPr>
              <a:t>Thread 2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B4CB693C-95B8-C844-A13C-6A89C7EF6596}"/>
              </a:ext>
            </a:extLst>
          </p:cNvPr>
          <p:cNvSpPr/>
          <p:nvPr/>
        </p:nvSpPr>
        <p:spPr>
          <a:xfrm>
            <a:off x="8381609" y="1919132"/>
            <a:ext cx="1322024" cy="28643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Process ID 20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92F4899D-291B-5D46-9F92-0CECD3483A52}"/>
              </a:ext>
            </a:extLst>
          </p:cNvPr>
          <p:cNvSpPr/>
          <p:nvPr/>
        </p:nvSpPr>
        <p:spPr>
          <a:xfrm>
            <a:off x="8381608" y="2337773"/>
            <a:ext cx="649995" cy="25176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1"/>
                </a:solidFill>
              </a:rPr>
              <a:t>Thread 1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B344A50D-B887-AA45-9600-36F3A2BC909A}"/>
              </a:ext>
            </a:extLst>
          </p:cNvPr>
          <p:cNvSpPr/>
          <p:nvPr/>
        </p:nvSpPr>
        <p:spPr>
          <a:xfrm>
            <a:off x="8381607" y="2670765"/>
            <a:ext cx="649995" cy="23298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1"/>
                </a:solidFill>
              </a:rPr>
              <a:t>Thread 3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245B88D7-F112-B644-99D1-1625411621DF}"/>
              </a:ext>
            </a:extLst>
          </p:cNvPr>
          <p:cNvSpPr/>
          <p:nvPr/>
        </p:nvSpPr>
        <p:spPr>
          <a:xfrm>
            <a:off x="9053638" y="2337773"/>
            <a:ext cx="649995" cy="25176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1"/>
                </a:solidFill>
              </a:rPr>
              <a:t>Thread 2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B5CFAA37-4203-4F45-ACB4-4A0EB40D4113}"/>
              </a:ext>
            </a:extLst>
          </p:cNvPr>
          <p:cNvSpPr/>
          <p:nvPr/>
        </p:nvSpPr>
        <p:spPr>
          <a:xfrm>
            <a:off x="9053637" y="2670765"/>
            <a:ext cx="649995" cy="23298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1"/>
                </a:solidFill>
              </a:rPr>
              <a:t>Thread 4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DA75189-BF56-3849-B4A4-099DC48DE66A}"/>
              </a:ext>
            </a:extLst>
          </p:cNvPr>
          <p:cNvSpPr/>
          <p:nvPr/>
        </p:nvSpPr>
        <p:spPr>
          <a:xfrm>
            <a:off x="10003045" y="1919132"/>
            <a:ext cx="1322024" cy="28643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Process ID 30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233CAAA3-FA66-D247-BEDF-27E61AAF2B29}"/>
              </a:ext>
            </a:extLst>
          </p:cNvPr>
          <p:cNvSpPr/>
          <p:nvPr/>
        </p:nvSpPr>
        <p:spPr>
          <a:xfrm>
            <a:off x="10003044" y="2337773"/>
            <a:ext cx="1322025" cy="56597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1"/>
                </a:solidFill>
              </a:rPr>
              <a:t>Thread 1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A9B2155F-C50C-9045-9AFE-EEA99C86CDD4}"/>
              </a:ext>
            </a:extLst>
          </p:cNvPr>
          <p:cNvGrpSpPr/>
          <p:nvPr/>
        </p:nvGrpSpPr>
        <p:grpSpPr>
          <a:xfrm>
            <a:off x="8228562" y="3084890"/>
            <a:ext cx="1281702" cy="1213459"/>
            <a:chOff x="5209555" y="2113933"/>
            <a:chExt cx="1281702" cy="1213459"/>
          </a:xfrm>
        </p:grpSpPr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C7ECA3B9-8387-5D40-B27C-F2BEA3914A43}"/>
                </a:ext>
              </a:extLst>
            </p:cNvPr>
            <p:cNvSpPr/>
            <p:nvPr/>
          </p:nvSpPr>
          <p:spPr>
            <a:xfrm>
              <a:off x="5449961" y="2376531"/>
              <a:ext cx="800889" cy="64619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54A4D356-DD4B-AA41-8CEB-3B2C1B4A8568}"/>
                </a:ext>
              </a:extLst>
            </p:cNvPr>
            <p:cNvSpPr/>
            <p:nvPr/>
          </p:nvSpPr>
          <p:spPr>
            <a:xfrm>
              <a:off x="5664065" y="2528980"/>
              <a:ext cx="354940" cy="3660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2C517262-62E9-0A49-83AE-202EA7D3B3BA}"/>
                </a:ext>
              </a:extLst>
            </p:cNvPr>
            <p:cNvGrpSpPr/>
            <p:nvPr/>
          </p:nvGrpSpPr>
          <p:grpSpPr>
            <a:xfrm>
              <a:off x="5724182" y="2113933"/>
              <a:ext cx="294823" cy="225882"/>
              <a:chOff x="5825186" y="2091345"/>
              <a:chExt cx="379764" cy="264698"/>
            </a:xfrm>
          </p:grpSpPr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34321ADF-1463-E94E-A4D3-76AF0536A93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25186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A1F8268C-751B-7B4A-A465-EDD90708289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10393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5DA7B331-EC13-DA42-BE88-51EB9551B19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04950" y="2091345"/>
                <a:ext cx="0" cy="260303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1276A85F-A6C8-CF44-B1E8-EE2D59C59241}"/>
                </a:ext>
              </a:extLst>
            </p:cNvPr>
            <p:cNvGrpSpPr/>
            <p:nvPr/>
          </p:nvGrpSpPr>
          <p:grpSpPr>
            <a:xfrm>
              <a:off x="5697753" y="3101510"/>
              <a:ext cx="294823" cy="225882"/>
              <a:chOff x="5825186" y="2091345"/>
              <a:chExt cx="379764" cy="264698"/>
            </a:xfrm>
          </p:grpSpPr>
          <p:cxnSp>
            <p:nvCxnSpPr>
              <p:cNvPr id="66" name="Straight Connector 65">
                <a:extLst>
                  <a:ext uri="{FF2B5EF4-FFF2-40B4-BE49-F238E27FC236}">
                    <a16:creationId xmlns:a16="http://schemas.microsoft.com/office/drawing/2014/main" id="{0CB63E65-CFDF-1C48-8C57-B78F5BB61BC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25186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>
                <a:extLst>
                  <a:ext uri="{FF2B5EF4-FFF2-40B4-BE49-F238E27FC236}">
                    <a16:creationId xmlns:a16="http://schemas.microsoft.com/office/drawing/2014/main" id="{ACD426EA-3189-6D4D-82C9-12020C1AFDB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10393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FF72DBF7-9461-FB42-9F06-E03DBDC647C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04950" y="2091345"/>
                <a:ext cx="0" cy="260303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949AECAF-1709-6044-89B0-986B2C24D70D}"/>
                </a:ext>
              </a:extLst>
            </p:cNvPr>
            <p:cNvGrpSpPr/>
            <p:nvPr/>
          </p:nvGrpSpPr>
          <p:grpSpPr>
            <a:xfrm rot="16200000">
              <a:off x="5150264" y="2596882"/>
              <a:ext cx="324075" cy="205494"/>
              <a:chOff x="5825186" y="2091345"/>
              <a:chExt cx="379764" cy="264698"/>
            </a:xfrm>
          </p:grpSpPr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F28466C8-7F2B-6A4C-9B8A-1D532F6185D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25186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4B49CFAF-8A18-1243-B9DE-6B5B2E8AC53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10393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6A6BEB80-E6CC-5B4A-A8DD-62FD5ED1344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04950" y="2091345"/>
                <a:ext cx="0" cy="260303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9A52CF20-33B1-7F4D-835B-EF620B56C9A4}"/>
                </a:ext>
              </a:extLst>
            </p:cNvPr>
            <p:cNvGrpSpPr/>
            <p:nvPr/>
          </p:nvGrpSpPr>
          <p:grpSpPr>
            <a:xfrm rot="16200000">
              <a:off x="6226472" y="2625839"/>
              <a:ext cx="324075" cy="205494"/>
              <a:chOff x="5825186" y="2091345"/>
              <a:chExt cx="379764" cy="264698"/>
            </a:xfrm>
          </p:grpSpPr>
          <p:cxnSp>
            <p:nvCxnSpPr>
              <p:cNvPr id="60" name="Straight Connector 59">
                <a:extLst>
                  <a:ext uri="{FF2B5EF4-FFF2-40B4-BE49-F238E27FC236}">
                    <a16:creationId xmlns:a16="http://schemas.microsoft.com/office/drawing/2014/main" id="{C7AC41E7-F278-8F46-8875-283C27DDFE1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25186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>
                <a:extLst>
                  <a:ext uri="{FF2B5EF4-FFF2-40B4-BE49-F238E27FC236}">
                    <a16:creationId xmlns:a16="http://schemas.microsoft.com/office/drawing/2014/main" id="{AD858949-290E-E746-AA82-55C593B77BA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10393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7F074E0A-1D45-464F-8A5B-C5D6513BF1B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04950" y="2091345"/>
                <a:ext cx="0" cy="260303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2" name="TextBox 71">
            <a:extLst>
              <a:ext uri="{FF2B5EF4-FFF2-40B4-BE49-F238E27FC236}">
                <a16:creationId xmlns:a16="http://schemas.microsoft.com/office/drawing/2014/main" id="{A7EC641C-F3DF-F040-A20C-0B27D7475CBB}"/>
              </a:ext>
            </a:extLst>
          </p:cNvPr>
          <p:cNvSpPr txBox="1"/>
          <p:nvPr/>
        </p:nvSpPr>
        <p:spPr>
          <a:xfrm>
            <a:off x="9223843" y="4072467"/>
            <a:ext cx="4892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CPU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2E3348E5-0921-164A-B0B6-A048BCD53441}"/>
              </a:ext>
            </a:extLst>
          </p:cNvPr>
          <p:cNvSpPr/>
          <p:nvPr/>
        </p:nvSpPr>
        <p:spPr>
          <a:xfrm>
            <a:off x="7473108" y="3450041"/>
            <a:ext cx="649995" cy="23888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1"/>
                </a:solidFill>
              </a:rPr>
              <a:t>Thread 4 </a:t>
            </a:r>
          </a:p>
        </p:txBody>
      </p:sp>
      <p:sp>
        <p:nvSpPr>
          <p:cNvPr id="76" name="Right Arrow 75">
            <a:extLst>
              <a:ext uri="{FF2B5EF4-FFF2-40B4-BE49-F238E27FC236}">
                <a16:creationId xmlns:a16="http://schemas.microsoft.com/office/drawing/2014/main" id="{390810AA-A1E1-7447-A723-EC2494B43204}"/>
              </a:ext>
            </a:extLst>
          </p:cNvPr>
          <p:cNvSpPr/>
          <p:nvPr/>
        </p:nvSpPr>
        <p:spPr>
          <a:xfrm>
            <a:off x="5460314" y="2809382"/>
            <a:ext cx="929391" cy="38657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89F3E203-BC53-B344-88F9-693EF590457E}"/>
              </a:ext>
            </a:extLst>
          </p:cNvPr>
          <p:cNvSpPr txBox="1"/>
          <p:nvPr/>
        </p:nvSpPr>
        <p:spPr>
          <a:xfrm>
            <a:off x="341523" y="4583901"/>
            <a:ext cx="897540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Context Switch Cost: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Context switch is not cheap, ant is the price of multitasking ( concurrency)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Same as human when we multitask- Takes time to focus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Each thread consumes resources in the CPU and memory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Context switch involves storing data for one thread, and restoring data for another thread. </a:t>
            </a:r>
          </a:p>
        </p:txBody>
      </p:sp>
    </p:spTree>
    <p:extLst>
      <p:ext uri="{BB962C8B-B14F-4D97-AF65-F5344CB8AC3E}">
        <p14:creationId xmlns:p14="http://schemas.microsoft.com/office/powerpoint/2010/main" val="8973097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56C5D1E-0429-844D-A9DC-ADD3E7F5063A}"/>
              </a:ext>
            </a:extLst>
          </p:cNvPr>
          <p:cNvSpPr txBox="1"/>
          <p:nvPr/>
        </p:nvSpPr>
        <p:spPr>
          <a:xfrm>
            <a:off x="415637" y="263236"/>
            <a:ext cx="21278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Threads Schedule: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83D9D57-D025-7F41-BE6E-BDC0061F9003}"/>
              </a:ext>
            </a:extLst>
          </p:cNvPr>
          <p:cNvSpPr/>
          <p:nvPr/>
        </p:nvSpPr>
        <p:spPr>
          <a:xfrm>
            <a:off x="495994" y="736369"/>
            <a:ext cx="4835237" cy="1565564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95490925-187F-9142-A960-4EC10B459E6F}"/>
              </a:ext>
            </a:extLst>
          </p:cNvPr>
          <p:cNvSpPr/>
          <p:nvPr/>
        </p:nvSpPr>
        <p:spPr>
          <a:xfrm>
            <a:off x="911631" y="1013459"/>
            <a:ext cx="1482436" cy="526473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Music Player 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PID 10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A1ED925-4C3E-104E-8730-C17A5BEC93C2}"/>
              </a:ext>
            </a:extLst>
          </p:cNvPr>
          <p:cNvSpPr/>
          <p:nvPr/>
        </p:nvSpPr>
        <p:spPr>
          <a:xfrm>
            <a:off x="567069" y="1754677"/>
            <a:ext cx="871035" cy="360220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Music </a:t>
            </a:r>
            <a:r>
              <a:rPr lang="en-US" sz="900" dirty="0">
                <a:solidFill>
                  <a:schemeClr val="tx1"/>
                </a:solidFill>
              </a:rPr>
              <a:t>player</a:t>
            </a:r>
            <a:r>
              <a:rPr lang="en-US" sz="1000" dirty="0">
                <a:solidFill>
                  <a:schemeClr val="tx1"/>
                </a:solidFill>
              </a:rPr>
              <a:t> Thread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8EE105EB-16C7-9643-A33E-76AD52D8F4F6}"/>
              </a:ext>
            </a:extLst>
          </p:cNvPr>
          <p:cNvSpPr/>
          <p:nvPr/>
        </p:nvSpPr>
        <p:spPr>
          <a:xfrm>
            <a:off x="1509178" y="1761602"/>
            <a:ext cx="1258962" cy="35329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Music Player User interface Thread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4F75EBEC-D815-EF40-97C8-FD71DF285B49}"/>
              </a:ext>
            </a:extLst>
          </p:cNvPr>
          <p:cNvSpPr/>
          <p:nvPr/>
        </p:nvSpPr>
        <p:spPr>
          <a:xfrm>
            <a:off x="3350032" y="1013459"/>
            <a:ext cx="1482436" cy="526473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Text Editor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PID 20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B78BCFE2-F150-AD4D-A4F9-9126B277E6EA}"/>
              </a:ext>
            </a:extLst>
          </p:cNvPr>
          <p:cNvSpPr/>
          <p:nvPr/>
        </p:nvSpPr>
        <p:spPr>
          <a:xfrm>
            <a:off x="3005470" y="1754677"/>
            <a:ext cx="871035" cy="360220"/>
          </a:xfrm>
          <a:prstGeom prst="round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File Save Thread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4C5B46DA-CB99-4B47-9A34-7A7D8F9D3112}"/>
              </a:ext>
            </a:extLst>
          </p:cNvPr>
          <p:cNvSpPr/>
          <p:nvPr/>
        </p:nvSpPr>
        <p:spPr>
          <a:xfrm>
            <a:off x="3947579" y="1761602"/>
            <a:ext cx="1258962" cy="353295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Text Editor User interface Thread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985D6BD-00A5-714D-9E9D-8603E4188E02}"/>
              </a:ext>
            </a:extLst>
          </p:cNvPr>
          <p:cNvSpPr txBox="1"/>
          <p:nvPr/>
        </p:nvSpPr>
        <p:spPr>
          <a:xfrm>
            <a:off x="495994" y="2914870"/>
            <a:ext cx="777507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First Come First Serve</a:t>
            </a:r>
          </a:p>
          <a:p>
            <a:r>
              <a:rPr lang="en-US" dirty="0"/>
              <a:t>Problems: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Long thread can cause starvation.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Many cause User interface thread being unresponsive – Bad User experience. </a:t>
            </a: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4ACCEED3-E962-C446-B2A7-2D7573943E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4921330"/>
              </p:ext>
            </p:extLst>
          </p:nvPr>
        </p:nvGraphicFramePr>
        <p:xfrm>
          <a:off x="5568561" y="715988"/>
          <a:ext cx="3868189" cy="19895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8810">
                  <a:extLst>
                    <a:ext uri="{9D8B030D-6E8A-4147-A177-3AD203B41FA5}">
                      <a16:colId xmlns:a16="http://schemas.microsoft.com/office/drawing/2014/main" val="1359747590"/>
                    </a:ext>
                  </a:extLst>
                </a:gridCol>
                <a:gridCol w="3069379">
                  <a:extLst>
                    <a:ext uri="{9D8B030D-6E8A-4147-A177-3AD203B41FA5}">
                      <a16:colId xmlns:a16="http://schemas.microsoft.com/office/drawing/2014/main" val="262947826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000" dirty="0"/>
                        <a:t>Arrival Order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Length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4038012"/>
                  </a:ext>
                </a:extLst>
              </a:tr>
              <a:tr h="418870">
                <a:tc>
                  <a:txBody>
                    <a:bodyPr/>
                    <a:lstStyle/>
                    <a:p>
                      <a:r>
                        <a:rPr lang="en-US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08038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7971236"/>
                  </a:ext>
                </a:extLst>
              </a:tr>
              <a:tr h="432723">
                <a:tc>
                  <a:txBody>
                    <a:bodyPr/>
                    <a:lstStyle/>
                    <a:p>
                      <a:r>
                        <a:rPr lang="en-US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47726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0035190"/>
                  </a:ext>
                </a:extLst>
              </a:tr>
            </a:tbl>
          </a:graphicData>
        </a:graphic>
      </p:graphicFrame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5A388846-3B55-784D-851C-190DFA39000E}"/>
              </a:ext>
            </a:extLst>
          </p:cNvPr>
          <p:cNvSpPr/>
          <p:nvPr/>
        </p:nvSpPr>
        <p:spPr>
          <a:xfrm>
            <a:off x="6532145" y="1556710"/>
            <a:ext cx="1850966" cy="240379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Music </a:t>
            </a:r>
            <a:r>
              <a:rPr lang="en-US" sz="900" dirty="0">
                <a:solidFill>
                  <a:schemeClr val="tx1"/>
                </a:solidFill>
              </a:rPr>
              <a:t>player</a:t>
            </a:r>
            <a:r>
              <a:rPr lang="en-US" sz="1000" dirty="0">
                <a:solidFill>
                  <a:schemeClr val="tx1"/>
                </a:solidFill>
              </a:rPr>
              <a:t> Thread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60429C9E-1D07-E647-8D0D-B6338C7E814C}"/>
              </a:ext>
            </a:extLst>
          </p:cNvPr>
          <p:cNvSpPr/>
          <p:nvPr/>
        </p:nvSpPr>
        <p:spPr>
          <a:xfrm>
            <a:off x="6532145" y="2373936"/>
            <a:ext cx="1464425" cy="249384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/>
                </a:solidFill>
              </a:rPr>
              <a:t>Music Player UI Thread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B8F631B7-07E3-1C4A-8F5B-B426A368DD3D}"/>
              </a:ext>
            </a:extLst>
          </p:cNvPr>
          <p:cNvSpPr/>
          <p:nvPr/>
        </p:nvSpPr>
        <p:spPr>
          <a:xfrm>
            <a:off x="6510671" y="1126826"/>
            <a:ext cx="2490628" cy="294063"/>
          </a:xfrm>
          <a:prstGeom prst="round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File Save Thread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83116330-ABD4-824C-88EB-32F30D59A6D3}"/>
              </a:ext>
            </a:extLst>
          </p:cNvPr>
          <p:cNvSpPr/>
          <p:nvPr/>
        </p:nvSpPr>
        <p:spPr>
          <a:xfrm>
            <a:off x="6532145" y="1937974"/>
            <a:ext cx="1258962" cy="353295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Text Editor User interface Thread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BC4DDE9-EDBC-814B-A863-8A34CFA541B9}"/>
              </a:ext>
            </a:extLst>
          </p:cNvPr>
          <p:cNvSpPr/>
          <p:nvPr/>
        </p:nvSpPr>
        <p:spPr>
          <a:xfrm>
            <a:off x="4088473" y="2881399"/>
            <a:ext cx="2490628" cy="394568"/>
          </a:xfrm>
          <a:prstGeom prst="round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File Save Thread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56254776-8A93-7D4A-8B96-18767CE89D51}"/>
              </a:ext>
            </a:extLst>
          </p:cNvPr>
          <p:cNvSpPr/>
          <p:nvPr/>
        </p:nvSpPr>
        <p:spPr>
          <a:xfrm>
            <a:off x="6664727" y="2908240"/>
            <a:ext cx="1850966" cy="367727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Music </a:t>
            </a:r>
            <a:r>
              <a:rPr lang="en-US" sz="900" dirty="0">
                <a:solidFill>
                  <a:schemeClr val="tx1"/>
                </a:solidFill>
              </a:rPr>
              <a:t>player</a:t>
            </a:r>
            <a:r>
              <a:rPr lang="en-US" sz="1000" dirty="0">
                <a:solidFill>
                  <a:schemeClr val="tx1"/>
                </a:solidFill>
              </a:rPr>
              <a:t> Thread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51C3EB7E-A498-CB44-BA02-B974FC608F69}"/>
              </a:ext>
            </a:extLst>
          </p:cNvPr>
          <p:cNvSpPr/>
          <p:nvPr/>
        </p:nvSpPr>
        <p:spPr>
          <a:xfrm>
            <a:off x="8632837" y="2922672"/>
            <a:ext cx="1258962" cy="353295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Text Editor User interface Thread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804CDDF7-654D-BF4B-B545-4625E9E22BA7}"/>
              </a:ext>
            </a:extLst>
          </p:cNvPr>
          <p:cNvSpPr/>
          <p:nvPr/>
        </p:nvSpPr>
        <p:spPr>
          <a:xfrm>
            <a:off x="10008943" y="2922671"/>
            <a:ext cx="1464425" cy="35329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/>
                </a:solidFill>
              </a:rPr>
              <a:t>Music Player UI Thread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7D4ABD4-D863-8046-894B-7FDFC74D815F}"/>
              </a:ext>
            </a:extLst>
          </p:cNvPr>
          <p:cNvCxnSpPr/>
          <p:nvPr/>
        </p:nvCxnSpPr>
        <p:spPr>
          <a:xfrm>
            <a:off x="4088473" y="3330187"/>
            <a:ext cx="7399294" cy="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D428D4DE-0D73-0446-A713-155F15E84D92}"/>
              </a:ext>
            </a:extLst>
          </p:cNvPr>
          <p:cNvSpPr txBox="1"/>
          <p:nvPr/>
        </p:nvSpPr>
        <p:spPr>
          <a:xfrm>
            <a:off x="495994" y="4601104"/>
            <a:ext cx="1065740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Shortest JOB First</a:t>
            </a:r>
          </a:p>
          <a:p>
            <a:r>
              <a:rPr lang="en-US" dirty="0"/>
              <a:t>Problems: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Since always schedule shortest JOB, every time new shortest job get priority. Very least chance to longer jobs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If longer job stared again other jobs needs wait till longer job completed.  </a:t>
            </a: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F9D69EA7-576E-2D48-AE51-CB51E6F30FBA}"/>
              </a:ext>
            </a:extLst>
          </p:cNvPr>
          <p:cNvSpPr/>
          <p:nvPr/>
        </p:nvSpPr>
        <p:spPr>
          <a:xfrm>
            <a:off x="4088473" y="4497139"/>
            <a:ext cx="1258962" cy="353295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Text Editor User interface Thread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A0759349-A840-FB43-92CF-E97637C45559}"/>
              </a:ext>
            </a:extLst>
          </p:cNvPr>
          <p:cNvSpPr/>
          <p:nvPr/>
        </p:nvSpPr>
        <p:spPr>
          <a:xfrm>
            <a:off x="5432639" y="4497139"/>
            <a:ext cx="1464425" cy="35329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/>
                </a:solidFill>
              </a:rPr>
              <a:t>Music Player UI Thread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A40A0F59-3016-554E-9E6E-B222E3C218E9}"/>
              </a:ext>
            </a:extLst>
          </p:cNvPr>
          <p:cNvSpPr/>
          <p:nvPr/>
        </p:nvSpPr>
        <p:spPr>
          <a:xfrm>
            <a:off x="6982268" y="4489922"/>
            <a:ext cx="1850966" cy="367727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Music </a:t>
            </a:r>
            <a:r>
              <a:rPr lang="en-US" sz="900" dirty="0">
                <a:solidFill>
                  <a:schemeClr val="tx1"/>
                </a:solidFill>
              </a:rPr>
              <a:t>player</a:t>
            </a:r>
            <a:r>
              <a:rPr lang="en-US" sz="1000" dirty="0">
                <a:solidFill>
                  <a:schemeClr val="tx1"/>
                </a:solidFill>
              </a:rPr>
              <a:t> Thread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5F458A9A-22BF-9041-9D71-BA322D3231F2}"/>
              </a:ext>
            </a:extLst>
          </p:cNvPr>
          <p:cNvSpPr/>
          <p:nvPr/>
        </p:nvSpPr>
        <p:spPr>
          <a:xfrm>
            <a:off x="8938182" y="4476501"/>
            <a:ext cx="2490628" cy="394568"/>
          </a:xfrm>
          <a:prstGeom prst="round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File Save Thread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4F8D35FB-1518-4442-880D-1200D53ECDA8}"/>
              </a:ext>
            </a:extLst>
          </p:cNvPr>
          <p:cNvCxnSpPr/>
          <p:nvPr/>
        </p:nvCxnSpPr>
        <p:spPr>
          <a:xfrm>
            <a:off x="4088473" y="4979369"/>
            <a:ext cx="7399294" cy="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08041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0F9CF8F-0139-FA4B-BEFE-DFA4BF2C9F38}"/>
              </a:ext>
            </a:extLst>
          </p:cNvPr>
          <p:cNvSpPr txBox="1"/>
          <p:nvPr/>
        </p:nvSpPr>
        <p:spPr>
          <a:xfrm>
            <a:off x="415637" y="263236"/>
            <a:ext cx="28788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Threads Schedule Cont.. 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557675-7A50-9447-A6D4-DB902C7600C7}"/>
              </a:ext>
            </a:extLst>
          </p:cNvPr>
          <p:cNvSpPr txBox="1"/>
          <p:nvPr/>
        </p:nvSpPr>
        <p:spPr>
          <a:xfrm>
            <a:off x="415637" y="1020998"/>
            <a:ext cx="1097150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Time Slices ( Epoch )</a:t>
            </a:r>
          </a:p>
          <a:p>
            <a:r>
              <a:rPr lang="en-US" dirty="0"/>
              <a:t>Operating system create time slots named as </a:t>
            </a:r>
            <a:r>
              <a:rPr lang="en-US" b="1" dirty="0"/>
              <a:t>Epoch</a:t>
            </a:r>
            <a:r>
              <a:rPr lang="en-US" dirty="0"/>
              <a:t> and allocate some time to each thread inside Epoch.</a:t>
            </a:r>
          </a:p>
          <a:p>
            <a:r>
              <a:rPr lang="en-US" dirty="0"/>
              <a:t>Not all thread will RUN or COMPLETED in each Epoch.</a:t>
            </a:r>
          </a:p>
          <a:p>
            <a:r>
              <a:rPr lang="en-US" dirty="0"/>
              <a:t>It use </a:t>
            </a:r>
            <a:r>
              <a:rPr lang="en-US" b="1" dirty="0"/>
              <a:t>DYNAMIC PRIORITY </a:t>
            </a:r>
            <a:r>
              <a:rPr lang="en-US" dirty="0"/>
              <a:t>to priority thread. </a:t>
            </a:r>
          </a:p>
          <a:p>
            <a:pPr lvl="1"/>
            <a:r>
              <a:rPr lang="en-US" b="1" dirty="0"/>
              <a:t>DYNAMIC PRIORITY = Static Priority + Bonus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Bonus can be negative.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Bonus is adjusted by the OS in every Epoch for each thread.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Static priority set by the developer programmatically.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Using dynamic priority the OS will give preference for interactive threads ( user interface threads)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OS give preference to threads that did not complete in last epoch or did not get enough time to run. </a:t>
            </a:r>
          </a:p>
          <a:p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B4C36EA-8D0C-2941-9408-300BF532444F}"/>
              </a:ext>
            </a:extLst>
          </p:cNvPr>
          <p:cNvCxnSpPr>
            <a:cxnSpLocks/>
          </p:cNvCxnSpPr>
          <p:nvPr/>
        </p:nvCxnSpPr>
        <p:spPr>
          <a:xfrm>
            <a:off x="415637" y="5401874"/>
            <a:ext cx="10756239" cy="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A43C896-565F-FD42-8718-4665993C395D}"/>
              </a:ext>
            </a:extLst>
          </p:cNvPr>
          <p:cNvCxnSpPr/>
          <p:nvPr/>
        </p:nvCxnSpPr>
        <p:spPr>
          <a:xfrm>
            <a:off x="956314" y="4657725"/>
            <a:ext cx="0" cy="74295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4A7F5A8-452F-0249-95CA-62E28D1ABA2C}"/>
              </a:ext>
            </a:extLst>
          </p:cNvPr>
          <p:cNvCxnSpPr/>
          <p:nvPr/>
        </p:nvCxnSpPr>
        <p:spPr>
          <a:xfrm>
            <a:off x="5180651" y="4657725"/>
            <a:ext cx="0" cy="74295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7D4357C-5CEB-F84C-BA81-4C0C35A7511C}"/>
              </a:ext>
            </a:extLst>
          </p:cNvPr>
          <p:cNvCxnSpPr/>
          <p:nvPr/>
        </p:nvCxnSpPr>
        <p:spPr>
          <a:xfrm>
            <a:off x="9038277" y="4657725"/>
            <a:ext cx="0" cy="74295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98DFF301-AF3D-E244-8AAC-91730E3F9C9B}"/>
              </a:ext>
            </a:extLst>
          </p:cNvPr>
          <p:cNvSpPr/>
          <p:nvPr/>
        </p:nvSpPr>
        <p:spPr>
          <a:xfrm>
            <a:off x="999256" y="4837998"/>
            <a:ext cx="928608" cy="394568"/>
          </a:xfrm>
          <a:prstGeom prst="round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File Save Thread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3FF6FB5D-34F7-724E-968B-BE26747A386E}"/>
              </a:ext>
            </a:extLst>
          </p:cNvPr>
          <p:cNvSpPr/>
          <p:nvPr/>
        </p:nvSpPr>
        <p:spPr>
          <a:xfrm>
            <a:off x="1970806" y="4852552"/>
            <a:ext cx="900034" cy="380014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/>
                </a:solidFill>
              </a:rPr>
              <a:t>Music Player UI Thread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E3964484-6FA2-E444-9476-73779964A1AA}"/>
              </a:ext>
            </a:extLst>
          </p:cNvPr>
          <p:cNvSpPr/>
          <p:nvPr/>
        </p:nvSpPr>
        <p:spPr>
          <a:xfrm>
            <a:off x="2913782" y="4864839"/>
            <a:ext cx="871457" cy="367727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Music </a:t>
            </a:r>
            <a:r>
              <a:rPr lang="en-US" sz="900" dirty="0">
                <a:solidFill>
                  <a:schemeClr val="tx1"/>
                </a:solidFill>
              </a:rPr>
              <a:t>player</a:t>
            </a:r>
            <a:r>
              <a:rPr lang="en-US" sz="1000" dirty="0">
                <a:solidFill>
                  <a:schemeClr val="tx1"/>
                </a:solidFill>
              </a:rPr>
              <a:t> Thread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A691A2CE-F402-E045-AC55-F07225E461F7}"/>
              </a:ext>
            </a:extLst>
          </p:cNvPr>
          <p:cNvSpPr/>
          <p:nvPr/>
        </p:nvSpPr>
        <p:spPr>
          <a:xfrm>
            <a:off x="3856758" y="4864839"/>
            <a:ext cx="1214356" cy="36772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Text Editor User interface Thread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0B40FE94-68F6-3D48-96C1-DA9DE4FCB278}"/>
              </a:ext>
            </a:extLst>
          </p:cNvPr>
          <p:cNvSpPr/>
          <p:nvPr/>
        </p:nvSpPr>
        <p:spPr>
          <a:xfrm>
            <a:off x="2264932" y="4373330"/>
            <a:ext cx="1148831" cy="394568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EPOCH 1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465A5D9A-F8AC-C140-89FC-BBC66BC2A3F4}"/>
              </a:ext>
            </a:extLst>
          </p:cNvPr>
          <p:cNvSpPr/>
          <p:nvPr/>
        </p:nvSpPr>
        <p:spPr>
          <a:xfrm>
            <a:off x="6696972" y="4371043"/>
            <a:ext cx="1148831" cy="394568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EPOCH 2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A8EF61AB-0376-EE4A-9CF0-A9FB6221D1D7}"/>
              </a:ext>
            </a:extLst>
          </p:cNvPr>
          <p:cNvSpPr/>
          <p:nvPr/>
        </p:nvSpPr>
        <p:spPr>
          <a:xfrm>
            <a:off x="5290268" y="4845275"/>
            <a:ext cx="928608" cy="394568"/>
          </a:xfrm>
          <a:prstGeom prst="round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File Save Thread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5A5E2B1C-D6D4-B04C-BBFE-3560E9D150A8}"/>
              </a:ext>
            </a:extLst>
          </p:cNvPr>
          <p:cNvSpPr/>
          <p:nvPr/>
        </p:nvSpPr>
        <p:spPr>
          <a:xfrm>
            <a:off x="6268431" y="4872116"/>
            <a:ext cx="1214356" cy="36772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Text Editor User interface Thread</a:t>
            </a:r>
          </a:p>
        </p:txBody>
      </p:sp>
    </p:spTree>
    <p:extLst>
      <p:ext uri="{BB962C8B-B14F-4D97-AF65-F5344CB8AC3E}">
        <p14:creationId xmlns:p14="http://schemas.microsoft.com/office/powerpoint/2010/main" val="23699812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FAC44FA-C838-0049-B1AE-55E9457F9128}"/>
              </a:ext>
            </a:extLst>
          </p:cNvPr>
          <p:cNvSpPr txBox="1"/>
          <p:nvPr/>
        </p:nvSpPr>
        <p:spPr>
          <a:xfrm>
            <a:off x="415637" y="263236"/>
            <a:ext cx="23992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Thread Vs Processes: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71809AD5-1FFA-B843-B681-BAA2C1F6EAD5}"/>
              </a:ext>
            </a:extLst>
          </p:cNvPr>
          <p:cNvSpPr/>
          <p:nvPr/>
        </p:nvSpPr>
        <p:spPr>
          <a:xfrm>
            <a:off x="5641004" y="920925"/>
            <a:ext cx="6335096" cy="3300413"/>
          </a:xfrm>
          <a:prstGeom prst="roundRect">
            <a:avLst/>
          </a:prstGeom>
          <a:solidFill>
            <a:schemeClr val="accent1">
              <a:alpha val="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63B7B4B9-6476-3441-85FC-C84225850644}"/>
              </a:ext>
            </a:extLst>
          </p:cNvPr>
          <p:cNvSpPr/>
          <p:nvPr/>
        </p:nvSpPr>
        <p:spPr>
          <a:xfrm>
            <a:off x="142875" y="971550"/>
            <a:ext cx="4657725" cy="3300413"/>
          </a:xfrm>
          <a:prstGeom prst="roundRect">
            <a:avLst/>
          </a:prstGeom>
          <a:solidFill>
            <a:schemeClr val="accent1">
              <a:alpha val="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0C241B7-F8C0-E24D-A705-0D745E735A9F}"/>
              </a:ext>
            </a:extLst>
          </p:cNvPr>
          <p:cNvGrpSpPr/>
          <p:nvPr/>
        </p:nvGrpSpPr>
        <p:grpSpPr>
          <a:xfrm>
            <a:off x="415637" y="1135674"/>
            <a:ext cx="4013488" cy="2870916"/>
            <a:chOff x="6332009" y="1078523"/>
            <a:chExt cx="5618339" cy="3666978"/>
          </a:xfrm>
        </p:grpSpPr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219FCE29-BFE0-9A4A-922A-C62845741987}"/>
                </a:ext>
              </a:extLst>
            </p:cNvPr>
            <p:cNvSpPr/>
            <p:nvPr/>
          </p:nvSpPr>
          <p:spPr>
            <a:xfrm>
              <a:off x="7487988" y="1478599"/>
              <a:ext cx="1044020" cy="3080184"/>
            </a:xfrm>
            <a:prstGeom prst="roundRect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B5E4B6C-EE62-AE4C-8735-F3283C6F729A}"/>
                </a:ext>
              </a:extLst>
            </p:cNvPr>
            <p:cNvSpPr/>
            <p:nvPr/>
          </p:nvSpPr>
          <p:spPr>
            <a:xfrm>
              <a:off x="6332009" y="1078523"/>
              <a:ext cx="5618339" cy="366697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2B6C9B7-FEFA-7949-A2C8-2AAB2B842306}"/>
                </a:ext>
              </a:extLst>
            </p:cNvPr>
            <p:cNvSpPr/>
            <p:nvPr/>
          </p:nvSpPr>
          <p:spPr>
            <a:xfrm>
              <a:off x="6474178" y="1553413"/>
              <a:ext cx="881149" cy="2826328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400" dirty="0">
                  <a:solidFill>
                    <a:schemeClr val="tx1"/>
                  </a:solidFill>
                </a:rPr>
                <a:t>PID Mode</a:t>
              </a:r>
            </a:p>
            <a:p>
              <a:r>
                <a:rPr lang="en-US" sz="1400" dirty="0">
                  <a:solidFill>
                    <a:schemeClr val="tx1"/>
                  </a:solidFill>
                </a:rPr>
                <a:t>…</a:t>
              </a:r>
            </a:p>
            <a:p>
              <a:endParaRPr lang="en-US" sz="1400" dirty="0">
                <a:solidFill>
                  <a:schemeClr val="tx1"/>
                </a:solidFill>
              </a:endParaRPr>
            </a:p>
            <a:p>
              <a:r>
                <a:rPr lang="en-US" sz="1400" dirty="0">
                  <a:solidFill>
                    <a:schemeClr val="tx1"/>
                  </a:solidFill>
                </a:rPr>
                <a:t>…</a:t>
              </a:r>
            </a:p>
            <a:p>
              <a:endParaRPr lang="en-US" sz="1400" dirty="0">
                <a:solidFill>
                  <a:schemeClr val="tx1"/>
                </a:solidFill>
              </a:endParaRPr>
            </a:p>
            <a:p>
              <a:endParaRPr lang="en-US" sz="1400" dirty="0">
                <a:solidFill>
                  <a:schemeClr val="tx1"/>
                </a:solidFill>
              </a:endParaRPr>
            </a:p>
            <a:p>
              <a:endParaRPr lang="en-US" sz="1400" dirty="0">
                <a:solidFill>
                  <a:schemeClr val="tx1"/>
                </a:solidFill>
              </a:endParaRPr>
            </a:p>
            <a:p>
              <a:r>
                <a:rPr lang="en-US" sz="1400" dirty="0">
                  <a:solidFill>
                    <a:schemeClr val="tx1"/>
                  </a:solidFill>
                </a:rPr>
                <a:t>…</a:t>
              </a:r>
            </a:p>
            <a:p>
              <a:r>
                <a:rPr lang="en-US" sz="1000" dirty="0">
                  <a:solidFill>
                    <a:schemeClr val="tx1"/>
                  </a:solidFill>
                </a:rPr>
                <a:t>Priority</a:t>
              </a:r>
            </a:p>
          </p:txBody>
        </p:sp>
        <p:sp>
          <p:nvSpPr>
            <p:cNvPr id="11" name="Multidocument 10">
              <a:extLst>
                <a:ext uri="{FF2B5EF4-FFF2-40B4-BE49-F238E27FC236}">
                  <a16:creationId xmlns:a16="http://schemas.microsoft.com/office/drawing/2014/main" id="{44B77AC4-7332-A941-9469-0DA1F333B6EA}"/>
                </a:ext>
              </a:extLst>
            </p:cNvPr>
            <p:cNvSpPr/>
            <p:nvPr/>
          </p:nvSpPr>
          <p:spPr>
            <a:xfrm>
              <a:off x="7609481" y="1581550"/>
              <a:ext cx="831273" cy="864524"/>
            </a:xfrm>
            <a:prstGeom prst="flowChartMultidocumen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Files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3F38913-DB1E-4342-BD4A-F7524C2B6EE6}"/>
                </a:ext>
              </a:extLst>
            </p:cNvPr>
            <p:cNvSpPr/>
            <p:nvPr/>
          </p:nvSpPr>
          <p:spPr>
            <a:xfrm>
              <a:off x="6749351" y="1190212"/>
              <a:ext cx="3158836" cy="21357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u="sng" dirty="0">
                  <a:solidFill>
                    <a:schemeClr val="tx1"/>
                  </a:solidFill>
                </a:rPr>
                <a:t>Process (Context)</a:t>
              </a:r>
            </a:p>
          </p:txBody>
        </p:sp>
        <p:sp>
          <p:nvSpPr>
            <p:cNvPr id="13" name="Folded Corner 12">
              <a:extLst>
                <a:ext uri="{FF2B5EF4-FFF2-40B4-BE49-F238E27FC236}">
                  <a16:creationId xmlns:a16="http://schemas.microsoft.com/office/drawing/2014/main" id="{56B05E9B-C67A-404A-9D62-86D16306ED7E}"/>
                </a:ext>
              </a:extLst>
            </p:cNvPr>
            <p:cNvSpPr/>
            <p:nvPr/>
          </p:nvSpPr>
          <p:spPr>
            <a:xfrm>
              <a:off x="7567625" y="3614970"/>
              <a:ext cx="831273" cy="764771"/>
            </a:xfrm>
            <a:prstGeom prst="foldedCorner">
              <a:avLst/>
            </a:prstGeom>
            <a:solidFill>
              <a:schemeClr val="bg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Code</a:t>
              </a:r>
            </a:p>
          </p:txBody>
        </p:sp>
        <p:sp>
          <p:nvSpPr>
            <p:cNvPr id="14" name="Data 13">
              <a:extLst>
                <a:ext uri="{FF2B5EF4-FFF2-40B4-BE49-F238E27FC236}">
                  <a16:creationId xmlns:a16="http://schemas.microsoft.com/office/drawing/2014/main" id="{E88F3BCA-01C6-A04C-B86F-F341E04D7EB6}"/>
                </a:ext>
              </a:extLst>
            </p:cNvPr>
            <p:cNvSpPr/>
            <p:nvPr/>
          </p:nvSpPr>
          <p:spPr>
            <a:xfrm>
              <a:off x="7355327" y="2623839"/>
              <a:ext cx="1237424" cy="764771"/>
            </a:xfrm>
            <a:prstGeom prst="flowChartInputOutpu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Data</a:t>
              </a:r>
            </a:p>
            <a:p>
              <a:pPr algn="ctr"/>
              <a:r>
                <a:rPr lang="en-US" sz="1000" dirty="0"/>
                <a:t>(Heap)</a:t>
              </a:r>
            </a:p>
          </p:txBody>
        </p:sp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BCDBA915-20F9-E745-BA30-9F8A60C1FDD8}"/>
                </a:ext>
              </a:extLst>
            </p:cNvPr>
            <p:cNvSpPr/>
            <p:nvPr/>
          </p:nvSpPr>
          <p:spPr>
            <a:xfrm>
              <a:off x="8644654" y="1553413"/>
              <a:ext cx="1464103" cy="2826328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1AD7C93-AC73-E445-A5DF-7BE4C8640AE0}"/>
                </a:ext>
              </a:extLst>
            </p:cNvPr>
            <p:cNvSpPr/>
            <p:nvPr/>
          </p:nvSpPr>
          <p:spPr>
            <a:xfrm>
              <a:off x="8280226" y="1713276"/>
              <a:ext cx="2308273" cy="20376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u="sng" dirty="0">
                  <a:solidFill>
                    <a:schemeClr val="tx1"/>
                  </a:solidFill>
                </a:rPr>
                <a:t>Main Thread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6F96E94-B817-694D-898A-C8165D25976A}"/>
                </a:ext>
              </a:extLst>
            </p:cNvPr>
            <p:cNvSpPr/>
            <p:nvPr/>
          </p:nvSpPr>
          <p:spPr>
            <a:xfrm>
              <a:off x="8902348" y="2280245"/>
              <a:ext cx="947651" cy="63176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Stack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544A793-8D4F-E142-AC06-F2BB79CDCB3E}"/>
                </a:ext>
              </a:extLst>
            </p:cNvPr>
            <p:cNvSpPr/>
            <p:nvPr/>
          </p:nvSpPr>
          <p:spPr>
            <a:xfrm>
              <a:off x="8806352" y="3275214"/>
              <a:ext cx="1088803" cy="63176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Instruction point</a:t>
              </a:r>
            </a:p>
          </p:txBody>
        </p:sp>
        <p:sp>
          <p:nvSpPr>
            <p:cNvPr id="19" name="Rounded Rectangle 18">
              <a:extLst>
                <a:ext uri="{FF2B5EF4-FFF2-40B4-BE49-F238E27FC236}">
                  <a16:creationId xmlns:a16="http://schemas.microsoft.com/office/drawing/2014/main" id="{7FC3C3CD-7D85-3C4E-9D5E-A1FA0DD4071F}"/>
                </a:ext>
              </a:extLst>
            </p:cNvPr>
            <p:cNvSpPr/>
            <p:nvPr/>
          </p:nvSpPr>
          <p:spPr>
            <a:xfrm>
              <a:off x="10248155" y="1553413"/>
              <a:ext cx="1579418" cy="2826328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8308828C-F330-004A-BE1A-45F5414F5874}"/>
                </a:ext>
              </a:extLst>
            </p:cNvPr>
            <p:cNvSpPr/>
            <p:nvPr/>
          </p:nvSpPr>
          <p:spPr>
            <a:xfrm>
              <a:off x="10578960" y="2237615"/>
              <a:ext cx="947651" cy="63176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Stack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A2AD439A-EF38-8349-98D6-2E0E0F691C76}"/>
                </a:ext>
              </a:extLst>
            </p:cNvPr>
            <p:cNvSpPr/>
            <p:nvPr/>
          </p:nvSpPr>
          <p:spPr>
            <a:xfrm>
              <a:off x="10485058" y="3324354"/>
              <a:ext cx="1105610" cy="63176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instruction point</a:t>
              </a:r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652E7CA0-5958-1F43-83F9-594E4EAC4390}"/>
              </a:ext>
            </a:extLst>
          </p:cNvPr>
          <p:cNvSpPr/>
          <p:nvPr/>
        </p:nvSpPr>
        <p:spPr>
          <a:xfrm>
            <a:off x="2633809" y="1603108"/>
            <a:ext cx="2308273" cy="2037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u="sng" dirty="0">
                <a:solidFill>
                  <a:schemeClr val="tx1"/>
                </a:solidFill>
              </a:rPr>
              <a:t>Thread 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9507AA5-DCFA-B54D-9F17-8888E04F9896}"/>
              </a:ext>
            </a:extLst>
          </p:cNvPr>
          <p:cNvSpPr txBox="1"/>
          <p:nvPr/>
        </p:nvSpPr>
        <p:spPr>
          <a:xfrm>
            <a:off x="418033" y="612533"/>
            <a:ext cx="2354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Multi Thread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17BE754-7D1F-1047-95C5-9DBD71C52586}"/>
              </a:ext>
            </a:extLst>
          </p:cNvPr>
          <p:cNvGrpSpPr/>
          <p:nvPr/>
        </p:nvGrpSpPr>
        <p:grpSpPr>
          <a:xfrm>
            <a:off x="5914359" y="1102298"/>
            <a:ext cx="3040644" cy="2870916"/>
            <a:chOff x="6332009" y="1078523"/>
            <a:chExt cx="4256490" cy="3666978"/>
          </a:xfrm>
        </p:grpSpPr>
        <p:sp>
          <p:nvSpPr>
            <p:cNvPr id="25" name="Rounded Rectangle 24">
              <a:extLst>
                <a:ext uri="{FF2B5EF4-FFF2-40B4-BE49-F238E27FC236}">
                  <a16:creationId xmlns:a16="http://schemas.microsoft.com/office/drawing/2014/main" id="{D59CD673-69B4-EF4E-8476-EE591622E148}"/>
                </a:ext>
              </a:extLst>
            </p:cNvPr>
            <p:cNvSpPr/>
            <p:nvPr/>
          </p:nvSpPr>
          <p:spPr>
            <a:xfrm>
              <a:off x="7487988" y="1478599"/>
              <a:ext cx="1044020" cy="3080184"/>
            </a:xfrm>
            <a:prstGeom prst="roundRect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2C7E8A61-D41E-3D46-8FFD-B736636C15F1}"/>
                </a:ext>
              </a:extLst>
            </p:cNvPr>
            <p:cNvSpPr/>
            <p:nvPr/>
          </p:nvSpPr>
          <p:spPr>
            <a:xfrm>
              <a:off x="6332009" y="1078523"/>
              <a:ext cx="4067428" cy="366697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DBD6FFF-EF39-B140-9FE6-0764BDED276B}"/>
                </a:ext>
              </a:extLst>
            </p:cNvPr>
            <p:cNvSpPr/>
            <p:nvPr/>
          </p:nvSpPr>
          <p:spPr>
            <a:xfrm>
              <a:off x="6474178" y="1553413"/>
              <a:ext cx="881149" cy="2826328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400" dirty="0">
                  <a:solidFill>
                    <a:schemeClr val="tx1"/>
                  </a:solidFill>
                </a:rPr>
                <a:t>PID Mode</a:t>
              </a:r>
            </a:p>
            <a:p>
              <a:r>
                <a:rPr lang="en-US" sz="1400" dirty="0">
                  <a:solidFill>
                    <a:schemeClr val="tx1"/>
                  </a:solidFill>
                </a:rPr>
                <a:t>…</a:t>
              </a:r>
            </a:p>
            <a:p>
              <a:endParaRPr lang="en-US" sz="1400" dirty="0">
                <a:solidFill>
                  <a:schemeClr val="tx1"/>
                </a:solidFill>
              </a:endParaRPr>
            </a:p>
            <a:p>
              <a:r>
                <a:rPr lang="en-US" sz="1400" dirty="0">
                  <a:solidFill>
                    <a:schemeClr val="tx1"/>
                  </a:solidFill>
                </a:rPr>
                <a:t>…</a:t>
              </a:r>
            </a:p>
            <a:p>
              <a:endParaRPr lang="en-US" sz="1400" dirty="0">
                <a:solidFill>
                  <a:schemeClr val="tx1"/>
                </a:solidFill>
              </a:endParaRPr>
            </a:p>
            <a:p>
              <a:endParaRPr lang="en-US" sz="1400" dirty="0">
                <a:solidFill>
                  <a:schemeClr val="tx1"/>
                </a:solidFill>
              </a:endParaRPr>
            </a:p>
            <a:p>
              <a:endParaRPr lang="en-US" sz="1400" dirty="0">
                <a:solidFill>
                  <a:schemeClr val="tx1"/>
                </a:solidFill>
              </a:endParaRPr>
            </a:p>
            <a:p>
              <a:r>
                <a:rPr lang="en-US" sz="1400" dirty="0">
                  <a:solidFill>
                    <a:schemeClr val="tx1"/>
                  </a:solidFill>
                </a:rPr>
                <a:t>…</a:t>
              </a:r>
            </a:p>
            <a:p>
              <a:r>
                <a:rPr lang="en-US" sz="1000" dirty="0">
                  <a:solidFill>
                    <a:schemeClr val="tx1"/>
                  </a:solidFill>
                </a:rPr>
                <a:t>Priority</a:t>
              </a:r>
            </a:p>
          </p:txBody>
        </p:sp>
        <p:sp>
          <p:nvSpPr>
            <p:cNvPr id="28" name="Multidocument 27">
              <a:extLst>
                <a:ext uri="{FF2B5EF4-FFF2-40B4-BE49-F238E27FC236}">
                  <a16:creationId xmlns:a16="http://schemas.microsoft.com/office/drawing/2014/main" id="{0596497B-7520-8246-8858-DBEC01C03A9B}"/>
                </a:ext>
              </a:extLst>
            </p:cNvPr>
            <p:cNvSpPr/>
            <p:nvPr/>
          </p:nvSpPr>
          <p:spPr>
            <a:xfrm>
              <a:off x="7609481" y="1581550"/>
              <a:ext cx="831273" cy="864524"/>
            </a:xfrm>
            <a:prstGeom prst="flowChartMultidocumen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Files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1AED1A07-2789-A946-BACE-4749D5E52C16}"/>
                </a:ext>
              </a:extLst>
            </p:cNvPr>
            <p:cNvSpPr/>
            <p:nvPr/>
          </p:nvSpPr>
          <p:spPr>
            <a:xfrm>
              <a:off x="6749351" y="1190212"/>
              <a:ext cx="3158836" cy="21357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u="sng" dirty="0">
                  <a:solidFill>
                    <a:schemeClr val="tx1"/>
                  </a:solidFill>
                </a:rPr>
                <a:t>Process 1 (Context)</a:t>
              </a:r>
            </a:p>
          </p:txBody>
        </p:sp>
        <p:sp>
          <p:nvSpPr>
            <p:cNvPr id="30" name="Folded Corner 29">
              <a:extLst>
                <a:ext uri="{FF2B5EF4-FFF2-40B4-BE49-F238E27FC236}">
                  <a16:creationId xmlns:a16="http://schemas.microsoft.com/office/drawing/2014/main" id="{0279EEC5-1CF5-7149-9A81-A7EC57D6644F}"/>
                </a:ext>
              </a:extLst>
            </p:cNvPr>
            <p:cNvSpPr/>
            <p:nvPr/>
          </p:nvSpPr>
          <p:spPr>
            <a:xfrm>
              <a:off x="7567625" y="3614970"/>
              <a:ext cx="831273" cy="764771"/>
            </a:xfrm>
            <a:prstGeom prst="foldedCorner">
              <a:avLst/>
            </a:prstGeom>
            <a:solidFill>
              <a:schemeClr val="bg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Code</a:t>
              </a:r>
            </a:p>
          </p:txBody>
        </p:sp>
        <p:sp>
          <p:nvSpPr>
            <p:cNvPr id="31" name="Data 30">
              <a:extLst>
                <a:ext uri="{FF2B5EF4-FFF2-40B4-BE49-F238E27FC236}">
                  <a16:creationId xmlns:a16="http://schemas.microsoft.com/office/drawing/2014/main" id="{09CCBEC9-E5B3-7E4C-B4F0-3099A6B53A36}"/>
                </a:ext>
              </a:extLst>
            </p:cNvPr>
            <p:cNvSpPr/>
            <p:nvPr/>
          </p:nvSpPr>
          <p:spPr>
            <a:xfrm>
              <a:off x="7355327" y="2623839"/>
              <a:ext cx="1237424" cy="764771"/>
            </a:xfrm>
            <a:prstGeom prst="flowChartInputOutpu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Data</a:t>
              </a:r>
            </a:p>
            <a:p>
              <a:pPr algn="ctr"/>
              <a:r>
                <a:rPr lang="en-US" sz="1000" dirty="0"/>
                <a:t>(Heap)</a:t>
              </a:r>
            </a:p>
          </p:txBody>
        </p:sp>
        <p:sp>
          <p:nvSpPr>
            <p:cNvPr id="32" name="Rounded Rectangle 31">
              <a:extLst>
                <a:ext uri="{FF2B5EF4-FFF2-40B4-BE49-F238E27FC236}">
                  <a16:creationId xmlns:a16="http://schemas.microsoft.com/office/drawing/2014/main" id="{FE2A0A07-586D-444A-B324-CFDD77C72519}"/>
                </a:ext>
              </a:extLst>
            </p:cNvPr>
            <p:cNvSpPr/>
            <p:nvPr/>
          </p:nvSpPr>
          <p:spPr>
            <a:xfrm>
              <a:off x="8644654" y="1553413"/>
              <a:ext cx="1464103" cy="2826328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AA11473B-660D-F14C-9D2B-8CE20AFDEBCB}"/>
                </a:ext>
              </a:extLst>
            </p:cNvPr>
            <p:cNvSpPr/>
            <p:nvPr/>
          </p:nvSpPr>
          <p:spPr>
            <a:xfrm>
              <a:off x="8280226" y="1713276"/>
              <a:ext cx="2308273" cy="20376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u="sng" dirty="0">
                  <a:solidFill>
                    <a:schemeClr val="tx1"/>
                  </a:solidFill>
                </a:rPr>
                <a:t>Main Thread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7ADD0FF-F6C9-244E-A2FF-1948AE683AB5}"/>
                </a:ext>
              </a:extLst>
            </p:cNvPr>
            <p:cNvSpPr/>
            <p:nvPr/>
          </p:nvSpPr>
          <p:spPr>
            <a:xfrm>
              <a:off x="8902348" y="2280245"/>
              <a:ext cx="947651" cy="63176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Stack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453CE0F-45AE-6E4F-8949-8FC32B817226}"/>
                </a:ext>
              </a:extLst>
            </p:cNvPr>
            <p:cNvSpPr/>
            <p:nvPr/>
          </p:nvSpPr>
          <p:spPr>
            <a:xfrm>
              <a:off x="8806352" y="3275214"/>
              <a:ext cx="1088803" cy="63176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Instruction point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46CF6EAC-CD1A-D344-9DB7-D48946DAF603}"/>
              </a:ext>
            </a:extLst>
          </p:cNvPr>
          <p:cNvGrpSpPr/>
          <p:nvPr/>
        </p:nvGrpSpPr>
        <p:grpSpPr>
          <a:xfrm>
            <a:off x="8935456" y="1102298"/>
            <a:ext cx="3040644" cy="2870916"/>
            <a:chOff x="6332009" y="1078523"/>
            <a:chExt cx="4256490" cy="3666978"/>
          </a:xfrm>
        </p:grpSpPr>
        <p:sp>
          <p:nvSpPr>
            <p:cNvPr id="37" name="Rounded Rectangle 36">
              <a:extLst>
                <a:ext uri="{FF2B5EF4-FFF2-40B4-BE49-F238E27FC236}">
                  <a16:creationId xmlns:a16="http://schemas.microsoft.com/office/drawing/2014/main" id="{C4EBCA1E-7E5D-2A46-AB3A-E8EAE291D4DC}"/>
                </a:ext>
              </a:extLst>
            </p:cNvPr>
            <p:cNvSpPr/>
            <p:nvPr/>
          </p:nvSpPr>
          <p:spPr>
            <a:xfrm>
              <a:off x="7487988" y="1478599"/>
              <a:ext cx="1044020" cy="3080184"/>
            </a:xfrm>
            <a:prstGeom prst="roundRect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283EE484-3E52-054D-B3E9-BDDB4614BF74}"/>
                </a:ext>
              </a:extLst>
            </p:cNvPr>
            <p:cNvSpPr/>
            <p:nvPr/>
          </p:nvSpPr>
          <p:spPr>
            <a:xfrm>
              <a:off x="6332009" y="1078523"/>
              <a:ext cx="4067428" cy="366697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7B1E6112-5F86-7149-9242-B72E1FB1C9B1}"/>
                </a:ext>
              </a:extLst>
            </p:cNvPr>
            <p:cNvSpPr/>
            <p:nvPr/>
          </p:nvSpPr>
          <p:spPr>
            <a:xfrm>
              <a:off x="6474178" y="1553413"/>
              <a:ext cx="881149" cy="2826328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400" dirty="0">
                  <a:solidFill>
                    <a:schemeClr val="tx1"/>
                  </a:solidFill>
                </a:rPr>
                <a:t>PID Mode</a:t>
              </a:r>
            </a:p>
            <a:p>
              <a:r>
                <a:rPr lang="en-US" sz="1400" dirty="0">
                  <a:solidFill>
                    <a:schemeClr val="tx1"/>
                  </a:solidFill>
                </a:rPr>
                <a:t>…</a:t>
              </a:r>
            </a:p>
            <a:p>
              <a:endParaRPr lang="en-US" sz="1400" dirty="0">
                <a:solidFill>
                  <a:schemeClr val="tx1"/>
                </a:solidFill>
              </a:endParaRPr>
            </a:p>
            <a:p>
              <a:r>
                <a:rPr lang="en-US" sz="1400" dirty="0">
                  <a:solidFill>
                    <a:schemeClr val="tx1"/>
                  </a:solidFill>
                </a:rPr>
                <a:t>…</a:t>
              </a:r>
            </a:p>
            <a:p>
              <a:endParaRPr lang="en-US" sz="1400" dirty="0">
                <a:solidFill>
                  <a:schemeClr val="tx1"/>
                </a:solidFill>
              </a:endParaRPr>
            </a:p>
            <a:p>
              <a:endParaRPr lang="en-US" sz="1400" dirty="0">
                <a:solidFill>
                  <a:schemeClr val="tx1"/>
                </a:solidFill>
              </a:endParaRPr>
            </a:p>
            <a:p>
              <a:endParaRPr lang="en-US" sz="1400" dirty="0">
                <a:solidFill>
                  <a:schemeClr val="tx1"/>
                </a:solidFill>
              </a:endParaRPr>
            </a:p>
            <a:p>
              <a:r>
                <a:rPr lang="en-US" sz="1400" dirty="0">
                  <a:solidFill>
                    <a:schemeClr val="tx1"/>
                  </a:solidFill>
                </a:rPr>
                <a:t>…</a:t>
              </a:r>
            </a:p>
            <a:p>
              <a:r>
                <a:rPr lang="en-US" sz="1000" dirty="0">
                  <a:solidFill>
                    <a:schemeClr val="tx1"/>
                  </a:solidFill>
                </a:rPr>
                <a:t>Priority</a:t>
              </a:r>
            </a:p>
          </p:txBody>
        </p:sp>
        <p:sp>
          <p:nvSpPr>
            <p:cNvPr id="40" name="Multidocument 39">
              <a:extLst>
                <a:ext uri="{FF2B5EF4-FFF2-40B4-BE49-F238E27FC236}">
                  <a16:creationId xmlns:a16="http://schemas.microsoft.com/office/drawing/2014/main" id="{E3485AA7-5B24-8E41-A0C9-D9B6259DFAAD}"/>
                </a:ext>
              </a:extLst>
            </p:cNvPr>
            <p:cNvSpPr/>
            <p:nvPr/>
          </p:nvSpPr>
          <p:spPr>
            <a:xfrm>
              <a:off x="7609481" y="1581550"/>
              <a:ext cx="831273" cy="864524"/>
            </a:xfrm>
            <a:prstGeom prst="flowChartMultidocumen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Files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6AA187C3-995C-4343-AB69-33F5378C0067}"/>
                </a:ext>
              </a:extLst>
            </p:cNvPr>
            <p:cNvSpPr/>
            <p:nvPr/>
          </p:nvSpPr>
          <p:spPr>
            <a:xfrm>
              <a:off x="6749351" y="1190212"/>
              <a:ext cx="3158836" cy="21357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u="sng" dirty="0">
                  <a:solidFill>
                    <a:schemeClr val="tx1"/>
                  </a:solidFill>
                </a:rPr>
                <a:t>Process 2 (Context)</a:t>
              </a:r>
            </a:p>
          </p:txBody>
        </p:sp>
        <p:sp>
          <p:nvSpPr>
            <p:cNvPr id="42" name="Folded Corner 41">
              <a:extLst>
                <a:ext uri="{FF2B5EF4-FFF2-40B4-BE49-F238E27FC236}">
                  <a16:creationId xmlns:a16="http://schemas.microsoft.com/office/drawing/2014/main" id="{6EF10E1D-617A-7148-A600-02F6B998E759}"/>
                </a:ext>
              </a:extLst>
            </p:cNvPr>
            <p:cNvSpPr/>
            <p:nvPr/>
          </p:nvSpPr>
          <p:spPr>
            <a:xfrm>
              <a:off x="7567625" y="3614970"/>
              <a:ext cx="831273" cy="764771"/>
            </a:xfrm>
            <a:prstGeom prst="foldedCorner">
              <a:avLst/>
            </a:prstGeom>
            <a:solidFill>
              <a:schemeClr val="bg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Code</a:t>
              </a:r>
            </a:p>
          </p:txBody>
        </p:sp>
        <p:sp>
          <p:nvSpPr>
            <p:cNvPr id="43" name="Data 42">
              <a:extLst>
                <a:ext uri="{FF2B5EF4-FFF2-40B4-BE49-F238E27FC236}">
                  <a16:creationId xmlns:a16="http://schemas.microsoft.com/office/drawing/2014/main" id="{A35E2908-22B5-5F47-94F3-48E79BBCA605}"/>
                </a:ext>
              </a:extLst>
            </p:cNvPr>
            <p:cNvSpPr/>
            <p:nvPr/>
          </p:nvSpPr>
          <p:spPr>
            <a:xfrm>
              <a:off x="7355327" y="2623839"/>
              <a:ext cx="1237424" cy="764771"/>
            </a:xfrm>
            <a:prstGeom prst="flowChartInputOutpu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Data</a:t>
              </a:r>
            </a:p>
            <a:p>
              <a:pPr algn="ctr"/>
              <a:r>
                <a:rPr lang="en-US" sz="1000" dirty="0"/>
                <a:t>(Heap)</a:t>
              </a:r>
            </a:p>
          </p:txBody>
        </p:sp>
        <p:sp>
          <p:nvSpPr>
            <p:cNvPr id="44" name="Rounded Rectangle 43">
              <a:extLst>
                <a:ext uri="{FF2B5EF4-FFF2-40B4-BE49-F238E27FC236}">
                  <a16:creationId xmlns:a16="http://schemas.microsoft.com/office/drawing/2014/main" id="{879523E3-570A-C14F-8893-F1A9907E18A3}"/>
                </a:ext>
              </a:extLst>
            </p:cNvPr>
            <p:cNvSpPr/>
            <p:nvPr/>
          </p:nvSpPr>
          <p:spPr>
            <a:xfrm>
              <a:off x="8644654" y="1553413"/>
              <a:ext cx="1464103" cy="2826328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E7381631-DF6D-7940-A18D-62AD4C4FA6E1}"/>
                </a:ext>
              </a:extLst>
            </p:cNvPr>
            <p:cNvSpPr/>
            <p:nvPr/>
          </p:nvSpPr>
          <p:spPr>
            <a:xfrm>
              <a:off x="8280226" y="1713276"/>
              <a:ext cx="2308273" cy="20376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u="sng" dirty="0">
                  <a:solidFill>
                    <a:schemeClr val="tx1"/>
                  </a:solidFill>
                </a:rPr>
                <a:t>Main Thread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24EFF019-8C41-7641-84CC-5F03E8E1ECFB}"/>
                </a:ext>
              </a:extLst>
            </p:cNvPr>
            <p:cNvSpPr/>
            <p:nvPr/>
          </p:nvSpPr>
          <p:spPr>
            <a:xfrm>
              <a:off x="8902348" y="2280245"/>
              <a:ext cx="947651" cy="63176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Stack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89FDC993-4CD9-B040-BEAF-C21948E2D8AD}"/>
                </a:ext>
              </a:extLst>
            </p:cNvPr>
            <p:cNvSpPr/>
            <p:nvPr/>
          </p:nvSpPr>
          <p:spPr>
            <a:xfrm>
              <a:off x="8806352" y="3275214"/>
              <a:ext cx="1088803" cy="63176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Instruction point</a:t>
              </a:r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7B4904DE-5EC5-E246-B043-D064770E7D3B}"/>
              </a:ext>
            </a:extLst>
          </p:cNvPr>
          <p:cNvSpPr txBox="1"/>
          <p:nvPr/>
        </p:nvSpPr>
        <p:spPr>
          <a:xfrm>
            <a:off x="4984685" y="2172968"/>
            <a:ext cx="6174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VS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7721B4D-E46D-1B4B-ACB9-598B4D3EDED5}"/>
              </a:ext>
            </a:extLst>
          </p:cNvPr>
          <p:cNvSpPr txBox="1"/>
          <p:nvPr/>
        </p:nvSpPr>
        <p:spPr>
          <a:xfrm>
            <a:off x="5733040" y="578468"/>
            <a:ext cx="3592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Multi Process (Microservices)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769037DF-754C-AE49-A794-F03DAB82BFE6}"/>
              </a:ext>
            </a:extLst>
          </p:cNvPr>
          <p:cNvSpPr txBox="1"/>
          <p:nvPr/>
        </p:nvSpPr>
        <p:spPr>
          <a:xfrm>
            <a:off x="230906" y="4630980"/>
            <a:ext cx="511261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Prefer if task share lot of data.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Threads are much faster to create and destroy.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Switching between thread of the same process is faster (shorted context switches)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7B081CA-2C61-A047-9382-92ADD9E26E4F}"/>
              </a:ext>
            </a:extLst>
          </p:cNvPr>
          <p:cNvSpPr txBox="1"/>
          <p:nvPr/>
        </p:nvSpPr>
        <p:spPr>
          <a:xfrm>
            <a:off x="5602162" y="4651542"/>
            <a:ext cx="58879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Security and stability are of the higher importance.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Tasks are unrelated to each other. </a:t>
            </a:r>
          </a:p>
        </p:txBody>
      </p:sp>
    </p:spTree>
    <p:extLst>
      <p:ext uri="{BB962C8B-B14F-4D97-AF65-F5344CB8AC3E}">
        <p14:creationId xmlns:p14="http://schemas.microsoft.com/office/powerpoint/2010/main" val="9658907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CD6797-CDFE-A745-8AF1-1D8BED9B8A1B}"/>
              </a:ext>
            </a:extLst>
          </p:cNvPr>
          <p:cNvSpPr txBox="1"/>
          <p:nvPr/>
        </p:nvSpPr>
        <p:spPr>
          <a:xfrm>
            <a:off x="686770" y="2692111"/>
            <a:ext cx="689989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/>
              <a:t>Thread Features: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Can set thread name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Can set thread priority.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Set Uncaught exception handler</a:t>
            </a:r>
            <a:endParaRPr lang="en-US" sz="1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3ECF203-95D1-2B40-9ABB-9BD42469CB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6773" y="2692111"/>
            <a:ext cx="7415211" cy="169301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178ECDC-165C-164D-A36B-FFBD6EF9D40E}"/>
              </a:ext>
            </a:extLst>
          </p:cNvPr>
          <p:cNvSpPr txBox="1"/>
          <p:nvPr/>
        </p:nvSpPr>
        <p:spPr>
          <a:xfrm>
            <a:off x="686770" y="427486"/>
            <a:ext cx="822863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/>
              <a:t>Thread: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Thread class – Encapsulate all thread related functionality. </a:t>
            </a:r>
            <a:endParaRPr lang="en-US" sz="2000" b="1" u="sng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Two ways to run code on new thread:</a:t>
            </a:r>
          </a:p>
          <a:p>
            <a:r>
              <a:rPr lang="en-US" sz="2000" dirty="0"/>
              <a:t>	Implement Runnable interface and pass to new Thread object. </a:t>
            </a:r>
          </a:p>
          <a:p>
            <a:r>
              <a:rPr lang="en-US" sz="2000" dirty="0"/>
              <a:t>	Extend Thread class and create an object of that class.</a:t>
            </a:r>
          </a:p>
        </p:txBody>
      </p:sp>
    </p:spTree>
    <p:extLst>
      <p:ext uri="{BB962C8B-B14F-4D97-AF65-F5344CB8AC3E}">
        <p14:creationId xmlns:p14="http://schemas.microsoft.com/office/powerpoint/2010/main" val="31138184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CD6797-CDFE-A745-8AF1-1D8BED9B8A1B}"/>
              </a:ext>
            </a:extLst>
          </p:cNvPr>
          <p:cNvSpPr txBox="1"/>
          <p:nvPr/>
        </p:nvSpPr>
        <p:spPr>
          <a:xfrm>
            <a:off x="415637" y="263236"/>
            <a:ext cx="9647193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Threads Termination: Why and When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Even threads are not in running status threads consume resources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Memory and kernel resources.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CPU cycles and cache memory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If thread finish it work, but application is still running, we want to clean up the thread’s resource.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If a thread is misbehaving, we want to stop it.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 application will not stop as long as at least one thread is still running.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3C262C-82C3-4540-9E0B-C124E9691282}"/>
              </a:ext>
            </a:extLst>
          </p:cNvPr>
          <p:cNvSpPr txBox="1"/>
          <p:nvPr/>
        </p:nvSpPr>
        <p:spPr>
          <a:xfrm>
            <a:off x="415637" y="2458748"/>
            <a:ext cx="7037439" cy="12311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 err="1"/>
              <a:t>Thread.interrupt</a:t>
            </a:r>
            <a:r>
              <a:rPr lang="en-US" sz="2000" b="1" u="sng" dirty="0"/>
              <a:t>()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If thread is executing a method that throws and </a:t>
            </a:r>
            <a:r>
              <a:rPr lang="en-US" dirty="0" err="1"/>
              <a:t>InterruptedException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If the thread code is handling the interrupted signal explicitly.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Reference</a:t>
            </a:r>
            <a:r>
              <a:rPr lang="en-US" b="1" dirty="0"/>
              <a:t> : </a:t>
            </a:r>
            <a:r>
              <a:rPr lang="en-US" b="1" dirty="0">
                <a:hlinkClick r:id="rId2"/>
              </a:rPr>
              <a:t>ThreadInterruptedCheck.java</a:t>
            </a:r>
            <a:endParaRPr lang="en-US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3888A93-B537-0845-ABBA-0C881B7C8768}"/>
              </a:ext>
            </a:extLst>
          </p:cNvPr>
          <p:cNvSpPr txBox="1"/>
          <p:nvPr/>
        </p:nvSpPr>
        <p:spPr>
          <a:xfrm>
            <a:off x="415637" y="3823263"/>
            <a:ext cx="11392862" cy="2893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Daemon Thread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Background threads that do not prevent the application from exiting if the main thread terminates.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Scenario 1</a:t>
            </a:r>
          </a:p>
          <a:p>
            <a:pPr lvl="1"/>
            <a:r>
              <a:rPr lang="en-US" dirty="0"/>
              <a:t>Background tasks, that should not block our application from terminating. </a:t>
            </a:r>
          </a:p>
          <a:p>
            <a:pPr lvl="1"/>
            <a:r>
              <a:rPr lang="en-US" dirty="0"/>
              <a:t>	Ex: File Saving thread in a text editor.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Scenario 2</a:t>
            </a:r>
          </a:p>
          <a:p>
            <a:pPr lvl="1"/>
            <a:r>
              <a:rPr lang="en-US" dirty="0"/>
              <a:t>Code in a worker thread is not under our control, and we do not want it to block our application from terminating. </a:t>
            </a:r>
          </a:p>
          <a:p>
            <a:pPr lvl="1"/>
            <a:r>
              <a:rPr lang="en-US" dirty="0"/>
              <a:t>	Ex: Worker thread that uses an external library.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 convert thread to Daemon thread: </a:t>
            </a:r>
            <a:r>
              <a:rPr lang="en-US" b="1" u="sng" dirty="0"/>
              <a:t>“</a:t>
            </a:r>
            <a:r>
              <a:rPr lang="en-US" b="1" u="sng" dirty="0" err="1"/>
              <a:t>thread.setDaemon</a:t>
            </a:r>
            <a:r>
              <a:rPr lang="en-US" b="1" u="sng" dirty="0"/>
              <a:t>(true)”</a:t>
            </a:r>
            <a:r>
              <a:rPr lang="en-US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Reference: </a:t>
            </a:r>
            <a:r>
              <a:rPr lang="en-US" b="1" dirty="0">
                <a:hlinkClick r:id="rId2"/>
              </a:rPr>
              <a:t>ThreadInterruptedCheck.LongComputationDaemonTask.java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62457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CD6797-CDFE-A745-8AF1-1D8BED9B8A1B}"/>
              </a:ext>
            </a:extLst>
          </p:cNvPr>
          <p:cNvSpPr txBox="1"/>
          <p:nvPr/>
        </p:nvSpPr>
        <p:spPr>
          <a:xfrm>
            <a:off x="415637" y="263236"/>
            <a:ext cx="30775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Thread Coordination (join):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D86C853-9CEA-304F-BF19-E44FA76CC90C}"/>
              </a:ext>
            </a:extLst>
          </p:cNvPr>
          <p:cNvSpPr txBox="1"/>
          <p:nvPr/>
        </p:nvSpPr>
        <p:spPr>
          <a:xfrm>
            <a:off x="415637" y="1087149"/>
            <a:ext cx="484889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Why Thread Coordination: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One thread depends on other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Different threads running independently.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Order of execution is out of control. 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2392C53-1C79-A740-8330-ADBC606FD31B}"/>
              </a:ext>
            </a:extLst>
          </p:cNvPr>
          <p:cNvSpPr/>
          <p:nvPr/>
        </p:nvSpPr>
        <p:spPr>
          <a:xfrm>
            <a:off x="8216333" y="1328845"/>
            <a:ext cx="725476" cy="353294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Thread A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CDCEBC8-691B-2746-82A6-8E6EFADD5243}"/>
              </a:ext>
            </a:extLst>
          </p:cNvPr>
          <p:cNvSpPr/>
          <p:nvPr/>
        </p:nvSpPr>
        <p:spPr>
          <a:xfrm>
            <a:off x="9063802" y="1328843"/>
            <a:ext cx="735257" cy="353296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/>
                </a:solidFill>
              </a:rPr>
              <a:t>Thread B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3CF3B3F-E08D-604D-BB4C-881ED83FE999}"/>
              </a:ext>
            </a:extLst>
          </p:cNvPr>
          <p:cNvSpPr txBox="1"/>
          <p:nvPr/>
        </p:nvSpPr>
        <p:spPr>
          <a:xfrm>
            <a:off x="8146042" y="1082622"/>
            <a:ext cx="165301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Thread Execution scenario 1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F915B2BA-1A8A-D048-8E90-EE8E5625EA2F}"/>
              </a:ext>
            </a:extLst>
          </p:cNvPr>
          <p:cNvSpPr/>
          <p:nvPr/>
        </p:nvSpPr>
        <p:spPr>
          <a:xfrm>
            <a:off x="10865047" y="1308437"/>
            <a:ext cx="725476" cy="353294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Thread A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84BC371-87B4-F04E-8677-B490E2DB459F}"/>
              </a:ext>
            </a:extLst>
          </p:cNvPr>
          <p:cNvSpPr/>
          <p:nvPr/>
        </p:nvSpPr>
        <p:spPr>
          <a:xfrm>
            <a:off x="9998016" y="1308437"/>
            <a:ext cx="735257" cy="353296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/>
                </a:solidFill>
              </a:rPr>
              <a:t>Thread 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135B21-7D78-0443-969B-9F67180A3112}"/>
              </a:ext>
            </a:extLst>
          </p:cNvPr>
          <p:cNvSpPr txBox="1"/>
          <p:nvPr/>
        </p:nvSpPr>
        <p:spPr>
          <a:xfrm>
            <a:off x="9937506" y="1087149"/>
            <a:ext cx="165301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Thread Execution scenario 2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6159B2D0-2A23-874A-B2E6-89E07232CEDC}"/>
              </a:ext>
            </a:extLst>
          </p:cNvPr>
          <p:cNvSpPr/>
          <p:nvPr/>
        </p:nvSpPr>
        <p:spPr>
          <a:xfrm>
            <a:off x="8247074" y="2139111"/>
            <a:ext cx="725476" cy="353294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Thread A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EA6CEFC8-8914-934F-AF8A-D9608F7C4199}"/>
              </a:ext>
            </a:extLst>
          </p:cNvPr>
          <p:cNvSpPr/>
          <p:nvPr/>
        </p:nvSpPr>
        <p:spPr>
          <a:xfrm>
            <a:off x="8609812" y="2526508"/>
            <a:ext cx="735257" cy="353296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/>
                </a:solidFill>
              </a:rPr>
              <a:t>Thread 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3CE5511-A85A-F74E-AD36-F75DFE709343}"/>
              </a:ext>
            </a:extLst>
          </p:cNvPr>
          <p:cNvSpPr txBox="1"/>
          <p:nvPr/>
        </p:nvSpPr>
        <p:spPr>
          <a:xfrm>
            <a:off x="8146042" y="1892889"/>
            <a:ext cx="170912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Thread Execution scenario 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1CC10E3-8915-CC46-83C2-2DAD73998FB9}"/>
              </a:ext>
            </a:extLst>
          </p:cNvPr>
          <p:cNvSpPr txBox="1"/>
          <p:nvPr/>
        </p:nvSpPr>
        <p:spPr>
          <a:xfrm>
            <a:off x="9909453" y="1898907"/>
            <a:ext cx="165301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Thread Execution scenario 4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3291CF7A-606A-1C4D-8DB5-1498F8C30C62}"/>
              </a:ext>
            </a:extLst>
          </p:cNvPr>
          <p:cNvSpPr/>
          <p:nvPr/>
        </p:nvSpPr>
        <p:spPr>
          <a:xfrm>
            <a:off x="10396385" y="2653020"/>
            <a:ext cx="735257" cy="353296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/>
                </a:solidFill>
              </a:rPr>
              <a:t>Thread B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473F3D11-8F95-0C49-98D2-436E03004126}"/>
              </a:ext>
            </a:extLst>
          </p:cNvPr>
          <p:cNvSpPr/>
          <p:nvPr/>
        </p:nvSpPr>
        <p:spPr>
          <a:xfrm>
            <a:off x="9923752" y="2205655"/>
            <a:ext cx="725476" cy="353294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Thread A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3ED3096F-93DF-CC4D-9C21-8F5605897C34}"/>
              </a:ext>
            </a:extLst>
          </p:cNvPr>
          <p:cNvSpPr/>
          <p:nvPr/>
        </p:nvSpPr>
        <p:spPr>
          <a:xfrm>
            <a:off x="8146042" y="814387"/>
            <a:ext cx="3655433" cy="2814637"/>
          </a:xfrm>
          <a:prstGeom prst="round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6A6B34A-E5E2-D54A-AC7E-995E8AD0720E}"/>
              </a:ext>
            </a:extLst>
          </p:cNvPr>
          <p:cNvSpPr txBox="1"/>
          <p:nvPr/>
        </p:nvSpPr>
        <p:spPr>
          <a:xfrm>
            <a:off x="8146042" y="503161"/>
            <a:ext cx="25492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Possible Thread execution Order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848E962C-7CC9-7A47-8F6E-74462A727541}"/>
              </a:ext>
            </a:extLst>
          </p:cNvPr>
          <p:cNvSpPr/>
          <p:nvPr/>
        </p:nvSpPr>
        <p:spPr>
          <a:xfrm>
            <a:off x="10836994" y="3060530"/>
            <a:ext cx="725476" cy="353294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Thread A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EF8B8A4-73B0-3C49-B906-9DEBC94385B8}"/>
              </a:ext>
            </a:extLst>
          </p:cNvPr>
          <p:cNvSpPr txBox="1"/>
          <p:nvPr/>
        </p:nvSpPr>
        <p:spPr>
          <a:xfrm>
            <a:off x="415637" y="3572909"/>
            <a:ext cx="765129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/>
              <a:t>Thread Coordination: Native solution</a:t>
            </a:r>
          </a:p>
          <a:p>
            <a:r>
              <a:rPr lang="en-US" sz="2000" dirty="0"/>
              <a:t>Thread A runs in a loop in a loop and keeps checking thread B’s result is ready 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944FDB22-9E1F-BD46-9881-C90E53257E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6931" y="3740874"/>
            <a:ext cx="3683000" cy="1409700"/>
          </a:xfrm>
          <a:prstGeom prst="rect">
            <a:avLst/>
          </a:prstGeom>
        </p:spPr>
      </p:pic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1E92F1A4-BD52-1749-B782-59030ABD5AAE}"/>
              </a:ext>
            </a:extLst>
          </p:cNvPr>
          <p:cNvSpPr/>
          <p:nvPr/>
        </p:nvSpPr>
        <p:spPr>
          <a:xfrm>
            <a:off x="415637" y="6076623"/>
            <a:ext cx="725476" cy="353294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Thread A </a:t>
            </a:r>
          </a:p>
          <a:p>
            <a:pPr algn="ctr"/>
            <a:r>
              <a:rPr lang="en-US" sz="1000" dirty="0">
                <a:solidFill>
                  <a:schemeClr val="tx1"/>
                </a:solidFill>
              </a:rPr>
              <a:t>Check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651A89F3-CA42-B94A-AA77-EC800AF29907}"/>
              </a:ext>
            </a:extLst>
          </p:cNvPr>
          <p:cNvSpPr/>
          <p:nvPr/>
        </p:nvSpPr>
        <p:spPr>
          <a:xfrm>
            <a:off x="1362410" y="6076621"/>
            <a:ext cx="856486" cy="353296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/>
                </a:solidFill>
              </a:rPr>
              <a:t>Thread B</a:t>
            </a:r>
          </a:p>
          <a:p>
            <a:r>
              <a:rPr lang="en-US" sz="1000" dirty="0">
                <a:solidFill>
                  <a:schemeClr val="tx1"/>
                </a:solidFill>
              </a:rPr>
              <a:t>Doing work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0DB6807C-CBA9-6A4C-AC4F-4ED6BB6DB808}"/>
              </a:ext>
            </a:extLst>
          </p:cNvPr>
          <p:cNvSpPr/>
          <p:nvPr/>
        </p:nvSpPr>
        <p:spPr>
          <a:xfrm>
            <a:off x="415637" y="5397599"/>
            <a:ext cx="725476" cy="353294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WASTE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4649D4D4-F6DE-084C-BAF3-C16D2EF5D6F2}"/>
              </a:ext>
            </a:extLst>
          </p:cNvPr>
          <p:cNvCxnSpPr>
            <a:stCxn id="29" idx="2"/>
          </p:cNvCxnSpPr>
          <p:nvPr/>
        </p:nvCxnSpPr>
        <p:spPr>
          <a:xfrm>
            <a:off x="778375" y="5750893"/>
            <a:ext cx="0" cy="325728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2A6D0162-572B-D14D-BE41-AE3BDAAE8C4A}"/>
              </a:ext>
            </a:extLst>
          </p:cNvPr>
          <p:cNvSpPr/>
          <p:nvPr/>
        </p:nvSpPr>
        <p:spPr>
          <a:xfrm>
            <a:off x="2376421" y="5397599"/>
            <a:ext cx="725476" cy="353294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WASTE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AC0A6AAA-FA25-EA49-8E01-F9F4F130F3E3}"/>
              </a:ext>
            </a:extLst>
          </p:cNvPr>
          <p:cNvCxnSpPr>
            <a:stCxn id="33" idx="2"/>
          </p:cNvCxnSpPr>
          <p:nvPr/>
        </p:nvCxnSpPr>
        <p:spPr>
          <a:xfrm>
            <a:off x="2739159" y="5750893"/>
            <a:ext cx="0" cy="325728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3BF5A9E3-B9E1-C946-A309-765EBA76628C}"/>
              </a:ext>
            </a:extLst>
          </p:cNvPr>
          <p:cNvSpPr/>
          <p:nvPr/>
        </p:nvSpPr>
        <p:spPr>
          <a:xfrm>
            <a:off x="2365263" y="6086249"/>
            <a:ext cx="725476" cy="353294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Thread A </a:t>
            </a:r>
          </a:p>
          <a:p>
            <a:pPr algn="ctr"/>
            <a:r>
              <a:rPr lang="en-US" sz="1000" dirty="0">
                <a:solidFill>
                  <a:schemeClr val="tx1"/>
                </a:solidFill>
              </a:rPr>
              <a:t>Check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C4228A67-8A96-254D-BBAC-02163AE10752}"/>
              </a:ext>
            </a:extLst>
          </p:cNvPr>
          <p:cNvSpPr/>
          <p:nvPr/>
        </p:nvSpPr>
        <p:spPr>
          <a:xfrm>
            <a:off x="3237106" y="6086249"/>
            <a:ext cx="856486" cy="353296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/>
                </a:solidFill>
              </a:rPr>
              <a:t>Thread B</a:t>
            </a:r>
          </a:p>
          <a:p>
            <a:r>
              <a:rPr lang="en-US" sz="1000" dirty="0">
                <a:solidFill>
                  <a:schemeClr val="tx1"/>
                </a:solidFill>
              </a:rPr>
              <a:t>Doing work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D5F69FB4-54D3-3149-8948-833216715C54}"/>
              </a:ext>
            </a:extLst>
          </p:cNvPr>
          <p:cNvSpPr/>
          <p:nvPr/>
        </p:nvSpPr>
        <p:spPr>
          <a:xfrm>
            <a:off x="4294247" y="5387971"/>
            <a:ext cx="725476" cy="353294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WASTE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FBAB1D99-05D8-E54B-8D22-28EBCAEA04C6}"/>
              </a:ext>
            </a:extLst>
          </p:cNvPr>
          <p:cNvCxnSpPr>
            <a:stCxn id="38" idx="2"/>
          </p:cNvCxnSpPr>
          <p:nvPr/>
        </p:nvCxnSpPr>
        <p:spPr>
          <a:xfrm>
            <a:off x="4656985" y="5741265"/>
            <a:ext cx="0" cy="325728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05F9D0C9-9534-5547-8D72-64F06C6AB2D4}"/>
              </a:ext>
            </a:extLst>
          </p:cNvPr>
          <p:cNvSpPr/>
          <p:nvPr/>
        </p:nvSpPr>
        <p:spPr>
          <a:xfrm>
            <a:off x="4283089" y="6076621"/>
            <a:ext cx="725476" cy="353294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Thread A </a:t>
            </a:r>
          </a:p>
          <a:p>
            <a:pPr algn="ctr"/>
            <a:r>
              <a:rPr lang="en-US" sz="1000" dirty="0">
                <a:solidFill>
                  <a:schemeClr val="tx1"/>
                </a:solidFill>
              </a:rPr>
              <a:t>Check</a:t>
            </a:r>
          </a:p>
        </p:txBody>
      </p: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7035D648-0227-1C48-B578-876994C80004}"/>
              </a:ext>
            </a:extLst>
          </p:cNvPr>
          <p:cNvSpPr/>
          <p:nvPr/>
        </p:nvSpPr>
        <p:spPr>
          <a:xfrm>
            <a:off x="5154932" y="6076621"/>
            <a:ext cx="856486" cy="353296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/>
                </a:solidFill>
              </a:rPr>
              <a:t>Thread B</a:t>
            </a:r>
          </a:p>
          <a:p>
            <a:r>
              <a:rPr lang="en-US" sz="1000" dirty="0">
                <a:solidFill>
                  <a:schemeClr val="tx1"/>
                </a:solidFill>
              </a:rPr>
              <a:t>Doing work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B2970DBE-B780-514E-B6B8-37AFAE44FA03}"/>
              </a:ext>
            </a:extLst>
          </p:cNvPr>
          <p:cNvCxnSpPr>
            <a:cxnSpLocks/>
          </p:cNvCxnSpPr>
          <p:nvPr/>
        </p:nvCxnSpPr>
        <p:spPr>
          <a:xfrm>
            <a:off x="415637" y="6497892"/>
            <a:ext cx="10756239" cy="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89050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1916</TotalTime>
  <Words>4408</Words>
  <Application>Microsoft Macintosh PowerPoint</Application>
  <PresentationFormat>Widescreen</PresentationFormat>
  <Paragraphs>804</Paragraphs>
  <Slides>28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RATHNAYAKA, Appuhamilage Chamly</dc:creator>
  <cp:lastModifiedBy>RATHNAYAKA, Appuhamilage Chamly</cp:lastModifiedBy>
  <cp:revision>221</cp:revision>
  <dcterms:created xsi:type="dcterms:W3CDTF">2020-03-28T09:44:49Z</dcterms:created>
  <dcterms:modified xsi:type="dcterms:W3CDTF">2020-04-09T05:47:17Z</dcterms:modified>
</cp:coreProperties>
</file>

<file path=docProps/thumbnail.jpeg>
</file>